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6" r:id="rId4"/>
    <p:sldId id="264" r:id="rId5"/>
    <p:sldId id="267" r:id="rId6"/>
    <p:sldId id="268" r:id="rId7"/>
    <p:sldId id="258" r:id="rId8"/>
    <p:sldId id="259" r:id="rId9"/>
    <p:sldId id="260" r:id="rId10"/>
    <p:sldId id="261" r:id="rId11"/>
    <p:sldId id="262" r:id="rId12"/>
    <p:sldId id="269" r:id="rId13"/>
    <p:sldId id="270" r:id="rId14"/>
    <p:sldId id="265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9E78"/>
    <a:srgbClr val="506E4E"/>
    <a:srgbClr val="8E3A3A"/>
    <a:srgbClr val="CB2B2B"/>
    <a:srgbClr val="DF6A6A"/>
    <a:srgbClr val="C8B9AC"/>
    <a:srgbClr val="948A81"/>
    <a:srgbClr val="5C7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32F7E-9A0E-CDA1-03B6-F6EF78BD8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175FA4-3AD4-55FC-111F-3E814F1A5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4BAE3-D210-1602-AD1E-23B6CD00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69BD1-B833-03CF-9AB8-D7993C7B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5E546-3088-1EC2-BF63-17D4DB27D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38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E8BA2-4A5B-089E-04E9-3EA2141E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8CFD63-4FFF-5997-2656-1E526CB3A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E7F2B-E112-D5C4-FE14-B93995A2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A495A7-7A82-C518-0FA8-1EECC75B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39A38-75BA-D233-F294-C32BCED3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7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2649FC-865D-FD50-2079-53EBE6901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20FD52-5F87-DB6E-B899-E867851BE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B61D4-F174-9D65-0C6A-A1D88843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F54C7-6F3D-6294-87D8-EC2B5146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1A4058-9A39-64EC-3ED2-B928808B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78122-E667-4507-E5BD-A28AE06E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5C099-4FBF-1C50-D982-1B5E011D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3371F-9846-E4CD-0AB4-58A682A8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939CB-D3E1-A4E6-8DFB-1CC10B58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75FB-B8B5-3E59-31C3-3EB29AB9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4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1DEEA-54BE-E709-0C15-76480867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B3864-AB73-70B6-54D2-D398CBB63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04D61-D2F9-0D5F-4C19-1277F8BC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E021C-5383-CEE0-E61A-EF2493FB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2FE4C-3176-B6B6-B243-EC5F54AF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8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083E8-751B-4D6A-BAB2-DCC29E22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7D09A-4F89-B200-8799-69ACCE437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EA7DA5-F5FB-0EAA-BDF6-8F3312BD8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25CBE4-3C25-9B3E-041C-1E37B1C4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CBE36-E73C-99DA-F1D9-FD47EAF8E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852F5-D805-7AF3-B69B-0E60F1140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89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F2E19-6AD2-44CF-92A5-3AEAC87C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8C970D-96B4-D3AA-97E5-79880A14F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D4D960-17E3-B21F-ACC1-8E929F6F6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B9E66-EA63-31EC-CF8D-E13190919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DBBE3C-E56F-77E3-C609-8ACB11571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9BADF6-814A-4E20-B967-2B887978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0D0AC9-1843-7632-5A71-EB7EE042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BA7822-5A90-F35B-5F16-ECB2C074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8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0A870-2EF5-D0DD-505C-184D3C66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B46890-8035-2852-10D8-50E3499C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82F6D4-F693-BA55-5AEB-D5C8A52F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BCD7D3-34D7-662B-A32E-1FA0C753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3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07D3B-E15C-4C14-2DC4-966A002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9D3CFF-9FCE-B9C0-7583-E725B8BC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47FB8-2D79-71E1-C4E3-B7006D9E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EC21A-8A54-A995-84E4-1F92F059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E5017-5FE7-642E-833A-513FB6802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9194D1-FBD8-FADA-4CA2-636C1A759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A40ECA-187A-57B0-0CFD-62975B8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65700-75CA-5ADC-E324-B452BC790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213FB-3AAD-93F6-01A5-BDCAAFE7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72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DC222-06C7-09BE-EF72-CB3F600E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5CF0D5-91B3-9B46-58C0-A4243279AE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E617C8-1CD1-795E-C8F3-8CCA25866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07EEC0-BF10-DEC3-4389-948EE55F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8D871D-633A-4F85-9914-DD431C54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C6192-DE8B-EC5C-216F-509891DD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1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7C7E79-20F9-444A-7EB7-CC4B4F7A9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D92B5-0098-F2D6-F5CF-3F611230B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82BC9-2B66-065C-3E06-4FD211021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BA7B-D303-4C29-B7A9-64B8A3B40D78}" type="datetimeFigureOut">
              <a:rPr lang="ko-KR" altLang="en-US" smtClean="0"/>
              <a:t>2024-08-21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9FA06-62FD-64CA-262C-735835E0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E0744-D1D0-5BEE-DBB0-485ACF9F0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119E-BA35-4366-BB42-DA4C2F988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35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ib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ui1992.github.io/mo-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reraw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reraw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EF49DEE-A138-0CD5-65D6-10F13EE3F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43" t="2507" r="13673" b="2507"/>
          <a:stretch/>
        </p:blipFill>
        <p:spPr>
          <a:xfrm>
            <a:off x="5040001" y="0"/>
            <a:ext cx="7151999" cy="6858000"/>
          </a:xfrm>
          <a:custGeom>
            <a:avLst/>
            <a:gdLst>
              <a:gd name="connsiteX0" fmla="*/ 0 w 7151999"/>
              <a:gd name="connsiteY0" fmla="*/ 0 h 6858000"/>
              <a:gd name="connsiteX1" fmla="*/ 7151999 w 7151999"/>
              <a:gd name="connsiteY1" fmla="*/ 0 h 6858000"/>
              <a:gd name="connsiteX2" fmla="*/ 7151999 w 7151999"/>
              <a:gd name="connsiteY2" fmla="*/ 6858000 h 6858000"/>
              <a:gd name="connsiteX3" fmla="*/ 0 w 715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999" h="6858000">
                <a:moveTo>
                  <a:pt x="0" y="0"/>
                </a:moveTo>
                <a:lnTo>
                  <a:pt x="7151999" y="0"/>
                </a:lnTo>
                <a:lnTo>
                  <a:pt x="715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28EB16-9D8F-106E-DD4B-F5DEF180E68C}"/>
              </a:ext>
            </a:extLst>
          </p:cNvPr>
          <p:cNvSpPr/>
          <p:nvPr/>
        </p:nvSpPr>
        <p:spPr>
          <a:xfrm>
            <a:off x="0" y="0"/>
            <a:ext cx="5040001" cy="6858000"/>
          </a:xfrm>
          <a:prstGeom prst="rect">
            <a:avLst/>
          </a:prstGeom>
          <a:solidFill>
            <a:srgbClr val="506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A950BF4-B963-45C9-BA22-A95E71C4E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083"/>
            <a:ext cx="5196163" cy="5589917"/>
          </a:xfrm>
        </p:spPr>
        <p:txBody>
          <a:bodyPr lIns="720000" tIns="0" rIns="0" bIns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00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mo</a:t>
            </a:r>
            <a:r>
              <a:rPr lang="en-US" altLang="ko-KR" sz="3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-on</a:t>
            </a:r>
            <a:br>
              <a:rPr lang="en-US" altLang="ko-KR" sz="3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sz="30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리디자인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84B6BE-B47F-28AF-91C9-3BF54C900DC3}"/>
              </a:ext>
            </a:extLst>
          </p:cNvPr>
          <p:cNvSpPr/>
          <p:nvPr/>
        </p:nvSpPr>
        <p:spPr>
          <a:xfrm>
            <a:off x="694090" y="4844228"/>
            <a:ext cx="1006763" cy="395701"/>
          </a:xfrm>
          <a:prstGeom prst="roundRect">
            <a:avLst>
              <a:gd name="adj" fmla="val 50000"/>
            </a:avLst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7B09B0-1B0D-E77D-B382-D822BC7389D8}"/>
              </a:ext>
            </a:extLst>
          </p:cNvPr>
          <p:cNvSpPr txBox="1">
            <a:spLocks/>
          </p:cNvSpPr>
          <p:nvPr/>
        </p:nvSpPr>
        <p:spPr>
          <a:xfrm>
            <a:off x="833355" y="4897368"/>
            <a:ext cx="828064" cy="40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작성자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DBB3E80-057D-6C87-27CE-853D63933F72}"/>
              </a:ext>
            </a:extLst>
          </p:cNvPr>
          <p:cNvSpPr/>
          <p:nvPr/>
        </p:nvSpPr>
        <p:spPr>
          <a:xfrm>
            <a:off x="1781449" y="4844228"/>
            <a:ext cx="1006763" cy="39570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58BC5E2D-21FA-7999-1FA2-7CBC585F756A}"/>
              </a:ext>
            </a:extLst>
          </p:cNvPr>
          <p:cNvSpPr txBox="1">
            <a:spLocks/>
          </p:cNvSpPr>
          <p:nvPr/>
        </p:nvSpPr>
        <p:spPr>
          <a:xfrm>
            <a:off x="1929590" y="4897368"/>
            <a:ext cx="828064" cy="40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박주희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799DE72-5AF3-0F62-09B2-45FC2EB93381}"/>
              </a:ext>
            </a:extLst>
          </p:cNvPr>
          <p:cNvSpPr/>
          <p:nvPr/>
        </p:nvSpPr>
        <p:spPr>
          <a:xfrm>
            <a:off x="694089" y="5389173"/>
            <a:ext cx="1008000" cy="395701"/>
          </a:xfrm>
          <a:prstGeom prst="roundRect">
            <a:avLst>
              <a:gd name="adj" fmla="val 50000"/>
            </a:avLst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870A4475-7F71-DEB8-C55B-4D6DC8533AA2}"/>
              </a:ext>
            </a:extLst>
          </p:cNvPr>
          <p:cNvSpPr txBox="1">
            <a:spLocks/>
          </p:cNvSpPr>
          <p:nvPr/>
        </p:nvSpPr>
        <p:spPr>
          <a:xfrm>
            <a:off x="833355" y="5442313"/>
            <a:ext cx="1166279" cy="402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브랜드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F0316C-30E5-C733-637C-C410E81ACEE5}"/>
              </a:ext>
            </a:extLst>
          </p:cNvPr>
          <p:cNvSpPr/>
          <p:nvPr/>
        </p:nvSpPr>
        <p:spPr>
          <a:xfrm>
            <a:off x="1772213" y="5389173"/>
            <a:ext cx="1741829" cy="39570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4BA0AA73-65EF-CCA3-D0CE-20D7047FC77E}"/>
              </a:ext>
            </a:extLst>
          </p:cNvPr>
          <p:cNvSpPr txBox="1">
            <a:spLocks/>
          </p:cNvSpPr>
          <p:nvPr/>
        </p:nvSpPr>
        <p:spPr>
          <a:xfrm>
            <a:off x="1929590" y="5442313"/>
            <a:ext cx="1519796" cy="40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MO-ON (</a:t>
            </a:r>
            <a:r>
              <a:rPr lang="ko-KR" altLang="en-US" sz="16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모온</a:t>
            </a:r>
            <a:r>
              <a:rPr lang="en-US" altLang="ko-KR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06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EBBD4-211B-F44F-5BA3-3B75E1F0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53" y="2026459"/>
            <a:ext cx="4914000" cy="31403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C66D3C-CE54-BAAF-E16F-53E673D7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1" y="550909"/>
            <a:ext cx="6048000" cy="36067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31FCFC-6753-7D25-8B8F-9E6F3C09FB31}"/>
              </a:ext>
            </a:extLst>
          </p:cNvPr>
          <p:cNvGrpSpPr/>
          <p:nvPr/>
        </p:nvGrpSpPr>
        <p:grpSpPr>
          <a:xfrm>
            <a:off x="6759080" y="5163461"/>
            <a:ext cx="4914281" cy="325791"/>
            <a:chOff x="6750371" y="4234718"/>
            <a:chExt cx="4914281" cy="32579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111DBC-19D5-969A-BA5C-C4C05E02F295}"/>
                </a:ext>
              </a:extLst>
            </p:cNvPr>
            <p:cNvSpPr/>
            <p:nvPr/>
          </p:nvSpPr>
          <p:spPr>
            <a:xfrm>
              <a:off x="6750371" y="4234718"/>
              <a:ext cx="4914281" cy="325791"/>
            </a:xfrm>
            <a:prstGeom prst="rect">
              <a:avLst/>
            </a:prstGeom>
            <a:solidFill>
              <a:srgbClr val="466654"/>
            </a:solidFill>
            <a:ln w="12700"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435961-9F6E-B4F3-E80A-3F97D8183F10}"/>
                </a:ext>
              </a:extLst>
            </p:cNvPr>
            <p:cNvSpPr txBox="1"/>
            <p:nvPr/>
          </p:nvSpPr>
          <p:spPr>
            <a:xfrm>
              <a:off x="8749839" y="4305280"/>
              <a:ext cx="86562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기존 </a:t>
              </a:r>
              <a:r>
                <a:rPr lang="ko-KR" altLang="en-US" sz="1200" dirty="0" err="1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모온</a:t>
              </a:r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 페이지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CF29DC3-7468-EB6E-F263-21A6C350DD31}"/>
              </a:ext>
            </a:extLst>
          </p:cNvPr>
          <p:cNvSpPr txBox="1"/>
          <p:nvPr/>
        </p:nvSpPr>
        <p:spPr>
          <a:xfrm>
            <a:off x="9589256" y="953572"/>
            <a:ext cx="2085506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섹션</a:t>
            </a:r>
            <a:r>
              <a:rPr lang="en-US" altLang="ko-KR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– </a:t>
            </a:r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비디오와 캠페인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76B52C-1BBC-98A2-756E-D09F4EA5996D}"/>
              </a:ext>
            </a:extLst>
          </p:cNvPr>
          <p:cNvSpPr/>
          <p:nvPr/>
        </p:nvSpPr>
        <p:spPr>
          <a:xfrm>
            <a:off x="623521" y="638229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D2107E-B743-6048-2DEF-5A2AB35619C8}"/>
              </a:ext>
            </a:extLst>
          </p:cNvPr>
          <p:cNvSpPr/>
          <p:nvPr/>
        </p:nvSpPr>
        <p:spPr>
          <a:xfrm>
            <a:off x="547014" y="4136739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D3FA4-881E-63DE-7021-A36D6F8F3F22}"/>
              </a:ext>
            </a:extLst>
          </p:cNvPr>
          <p:cNvSpPr txBox="1"/>
          <p:nvPr/>
        </p:nvSpPr>
        <p:spPr>
          <a:xfrm>
            <a:off x="2044449" y="4188196"/>
            <a:ext cx="3055452" cy="4855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①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아비브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코스메틱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  <a:hlinkClick r:id="rId4"/>
              </a:rPr>
              <a:t>https://abib.com/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)</a:t>
            </a:r>
          </a:p>
          <a:p>
            <a:pPr algn="ctr">
              <a:lnSpc>
                <a:spcPts val="2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②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플러스마이너스제로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(https://plusminuszero.kr/)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450E514A-B429-51CA-FC2F-0C7C92FAF7CA}"/>
              </a:ext>
            </a:extLst>
          </p:cNvPr>
          <p:cNvSpPr/>
          <p:nvPr/>
        </p:nvSpPr>
        <p:spPr>
          <a:xfrm flipH="1">
            <a:off x="6750371" y="953572"/>
            <a:ext cx="479936" cy="1072887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555761-E6F1-1896-0E16-CBD583727EBB}"/>
              </a:ext>
            </a:extLst>
          </p:cNvPr>
          <p:cNvSpPr/>
          <p:nvPr/>
        </p:nvSpPr>
        <p:spPr>
          <a:xfrm>
            <a:off x="547013" y="540657"/>
            <a:ext cx="6050324" cy="36127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B65A23-556F-B19E-1AE8-DCE0D8D1E898}"/>
              </a:ext>
            </a:extLst>
          </p:cNvPr>
          <p:cNvSpPr/>
          <p:nvPr/>
        </p:nvSpPr>
        <p:spPr>
          <a:xfrm>
            <a:off x="6759739" y="2026458"/>
            <a:ext cx="4914281" cy="3140353"/>
          </a:xfrm>
          <a:prstGeom prst="rect">
            <a:avLst/>
          </a:prstGeom>
          <a:noFill/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AFCBF5-DBBC-024B-0836-8C9A6041EB17}"/>
              </a:ext>
            </a:extLst>
          </p:cNvPr>
          <p:cNvSpPr txBox="1"/>
          <p:nvPr/>
        </p:nvSpPr>
        <p:spPr>
          <a:xfrm>
            <a:off x="781436" y="5250551"/>
            <a:ext cx="2870079" cy="1012778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화면전체를 차지하는 너비로 주력 상품 또는 브랜드 홍보 영상을 삽입하여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메인페이지의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다채로움과 생동감을 더해주고 고객의 시선을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잡아둘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수 있다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C5B7F2-B1A3-DFA1-7EE0-8B4203F55A13}"/>
              </a:ext>
            </a:extLst>
          </p:cNvPr>
          <p:cNvCxnSpPr>
            <a:cxnSpLocks/>
          </p:cNvCxnSpPr>
          <p:nvPr/>
        </p:nvCxnSpPr>
        <p:spPr>
          <a:xfrm>
            <a:off x="3520886" y="5316029"/>
            <a:ext cx="0" cy="94730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995CCDC8-AF59-7E23-E482-4113FA15E105}"/>
              </a:ext>
            </a:extLst>
          </p:cNvPr>
          <p:cNvSpPr/>
          <p:nvPr/>
        </p:nvSpPr>
        <p:spPr>
          <a:xfrm>
            <a:off x="584086" y="5276519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3108190-9C3F-4016-AAF9-550439F3A66C}"/>
              </a:ext>
            </a:extLst>
          </p:cNvPr>
          <p:cNvSpPr/>
          <p:nvPr/>
        </p:nvSpPr>
        <p:spPr>
          <a:xfrm>
            <a:off x="623519" y="3257312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C8211A-8FFB-BC5D-5672-5CA563109F2D}"/>
              </a:ext>
            </a:extLst>
          </p:cNvPr>
          <p:cNvSpPr/>
          <p:nvPr/>
        </p:nvSpPr>
        <p:spPr>
          <a:xfrm>
            <a:off x="7256433" y="2733514"/>
            <a:ext cx="3951497" cy="2212955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C97FC3-F0F9-BFDA-E6A1-0E6BDD3C8D0C}"/>
              </a:ext>
            </a:extLst>
          </p:cNvPr>
          <p:cNvSpPr txBox="1"/>
          <p:nvPr/>
        </p:nvSpPr>
        <p:spPr>
          <a:xfrm>
            <a:off x="9807700" y="2424958"/>
            <a:ext cx="1782227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유튜브 말고 </a:t>
            </a:r>
            <a:r>
              <a:rPr lang="ko-KR" altLang="en-US" sz="900" dirty="0" err="1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자동재생되는</a:t>
            </a: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 비디오 파일로 재생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4D1A14-7C6E-C7CE-3D3A-B0DA25A64CBB}"/>
              </a:ext>
            </a:extLst>
          </p:cNvPr>
          <p:cNvSpPr txBox="1"/>
          <p:nvPr/>
        </p:nvSpPr>
        <p:spPr>
          <a:xfrm>
            <a:off x="4016679" y="5254903"/>
            <a:ext cx="2958885" cy="1012778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 섹션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에서 분리된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‘MO-ON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Green’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캠페인은 브랜드 이미지에 중요한 부분으로 조금 더 눈에 잘 띄도록 면적을 키우고 푸른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숲이미지를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배경에 깐다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09AA7DB-B31D-2B21-5D16-D1701089DD22}"/>
              </a:ext>
            </a:extLst>
          </p:cNvPr>
          <p:cNvSpPr/>
          <p:nvPr/>
        </p:nvSpPr>
        <p:spPr>
          <a:xfrm>
            <a:off x="3819330" y="5280871"/>
            <a:ext cx="195907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7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65A054-25AD-4ECD-7F6D-86444E8D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78" y="2485553"/>
            <a:ext cx="4914000" cy="15049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0320C8-AC23-9B58-9847-9269AF27F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7" y="579233"/>
            <a:ext cx="6048000" cy="17608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6A1D96-6F5D-345E-085F-841D32194737}"/>
              </a:ext>
            </a:extLst>
          </p:cNvPr>
          <p:cNvGrpSpPr/>
          <p:nvPr/>
        </p:nvGrpSpPr>
        <p:grpSpPr>
          <a:xfrm>
            <a:off x="6750371" y="3986544"/>
            <a:ext cx="4914281" cy="325791"/>
            <a:chOff x="6750371" y="4234718"/>
            <a:chExt cx="4914281" cy="3257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34EEF7-7051-5456-F8EE-4F659E32E53A}"/>
                </a:ext>
              </a:extLst>
            </p:cNvPr>
            <p:cNvSpPr/>
            <p:nvPr/>
          </p:nvSpPr>
          <p:spPr>
            <a:xfrm>
              <a:off x="6750371" y="4234718"/>
              <a:ext cx="4914281" cy="325791"/>
            </a:xfrm>
            <a:prstGeom prst="rect">
              <a:avLst/>
            </a:prstGeom>
            <a:solidFill>
              <a:srgbClr val="466654"/>
            </a:solidFill>
            <a:ln w="12700"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F998F8-6A12-49F9-9445-C1C906BCE49B}"/>
                </a:ext>
              </a:extLst>
            </p:cNvPr>
            <p:cNvSpPr txBox="1"/>
            <p:nvPr/>
          </p:nvSpPr>
          <p:spPr>
            <a:xfrm>
              <a:off x="8749839" y="4305280"/>
              <a:ext cx="86562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기존 </a:t>
              </a:r>
              <a:r>
                <a:rPr lang="ko-KR" altLang="en-US" sz="1200" dirty="0" err="1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모온</a:t>
              </a:r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 페이지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E32AA3C-9211-0352-EBC7-7A912A25C173}"/>
              </a:ext>
            </a:extLst>
          </p:cNvPr>
          <p:cNvSpPr txBox="1"/>
          <p:nvPr/>
        </p:nvSpPr>
        <p:spPr>
          <a:xfrm>
            <a:off x="9542768" y="953572"/>
            <a:ext cx="2131994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섹션</a:t>
            </a:r>
            <a:r>
              <a:rPr lang="en-US" altLang="ko-KR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 – </a:t>
            </a:r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 참여 게시판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AE76545-411B-7C3E-DD38-BBD35E1D42CB}"/>
              </a:ext>
            </a:extLst>
          </p:cNvPr>
          <p:cNvSpPr/>
          <p:nvPr/>
        </p:nvSpPr>
        <p:spPr>
          <a:xfrm>
            <a:off x="547014" y="2309915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68A18-B103-8DED-0864-D6D269EE3EEE}"/>
              </a:ext>
            </a:extLst>
          </p:cNvPr>
          <p:cNvSpPr txBox="1"/>
          <p:nvPr/>
        </p:nvSpPr>
        <p:spPr>
          <a:xfrm>
            <a:off x="2413140" y="2485553"/>
            <a:ext cx="2318070" cy="229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리카리카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(https://www.likalika.com/)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10657-04AD-C24A-C578-DF276021537F}"/>
              </a:ext>
            </a:extLst>
          </p:cNvPr>
          <p:cNvSpPr txBox="1"/>
          <p:nvPr/>
        </p:nvSpPr>
        <p:spPr>
          <a:xfrm>
            <a:off x="781435" y="5347099"/>
            <a:ext cx="5314565" cy="754245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모온에서는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이벤트를 자주 진행하기 때문에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메인에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이벤트에 대한 항목이 필요하다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기존의 게시판 목록 디자인 보다는 진행중인 이벤트의 배너를 배치하는 것으로 변경한다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F24AC1-F32D-FC36-FCBB-BED5714663AB}"/>
              </a:ext>
            </a:extLst>
          </p:cNvPr>
          <p:cNvSpPr/>
          <p:nvPr/>
        </p:nvSpPr>
        <p:spPr>
          <a:xfrm>
            <a:off x="584086" y="537306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842EEE24-3247-5B1E-C5A0-C011A43D8F80}"/>
              </a:ext>
            </a:extLst>
          </p:cNvPr>
          <p:cNvSpPr/>
          <p:nvPr/>
        </p:nvSpPr>
        <p:spPr>
          <a:xfrm flipH="1">
            <a:off x="6750371" y="1153868"/>
            <a:ext cx="479936" cy="1320612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14CE6F-A7F8-E2B2-9B6D-02E952C3EFF7}"/>
              </a:ext>
            </a:extLst>
          </p:cNvPr>
          <p:cNvSpPr/>
          <p:nvPr/>
        </p:nvSpPr>
        <p:spPr>
          <a:xfrm>
            <a:off x="547013" y="540658"/>
            <a:ext cx="6050324" cy="17642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CFAED8-F2BB-85CF-0C54-39DFB8C479FD}"/>
              </a:ext>
            </a:extLst>
          </p:cNvPr>
          <p:cNvSpPr/>
          <p:nvPr/>
        </p:nvSpPr>
        <p:spPr>
          <a:xfrm>
            <a:off x="6754084" y="2474479"/>
            <a:ext cx="4914281" cy="1515987"/>
          </a:xfrm>
          <a:prstGeom prst="rect">
            <a:avLst/>
          </a:prstGeom>
          <a:noFill/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E1FA36A-A080-5881-6EC0-6B8B6B8E00A9}"/>
              </a:ext>
            </a:extLst>
          </p:cNvPr>
          <p:cNvSpPr/>
          <p:nvPr/>
        </p:nvSpPr>
        <p:spPr>
          <a:xfrm>
            <a:off x="855054" y="720969"/>
            <a:ext cx="2644284" cy="1405280"/>
          </a:xfrm>
          <a:prstGeom prst="rect">
            <a:avLst/>
          </a:prstGeom>
          <a:solidFill>
            <a:schemeClr val="accent2">
              <a:alpha val="3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4EE1AD-90A7-BB28-2CB6-B87A42783F3C}"/>
              </a:ext>
            </a:extLst>
          </p:cNvPr>
          <p:cNvSpPr/>
          <p:nvPr/>
        </p:nvSpPr>
        <p:spPr>
          <a:xfrm>
            <a:off x="3623435" y="720969"/>
            <a:ext cx="2644284" cy="1405280"/>
          </a:xfrm>
          <a:prstGeom prst="rect">
            <a:avLst/>
          </a:prstGeom>
          <a:solidFill>
            <a:schemeClr val="accent2">
              <a:alpha val="3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F8B309-AC25-A642-FC60-51A628630325}"/>
              </a:ext>
            </a:extLst>
          </p:cNvPr>
          <p:cNvSpPr/>
          <p:nvPr/>
        </p:nvSpPr>
        <p:spPr>
          <a:xfrm>
            <a:off x="967270" y="624258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04FD4E2-31E6-C7FC-90B9-5CE0451602CE}"/>
              </a:ext>
            </a:extLst>
          </p:cNvPr>
          <p:cNvSpPr/>
          <p:nvPr/>
        </p:nvSpPr>
        <p:spPr>
          <a:xfrm>
            <a:off x="3739594" y="62925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52EC20-B1F3-3FD8-D329-8D5A88282269}"/>
              </a:ext>
            </a:extLst>
          </p:cNvPr>
          <p:cNvCxnSpPr>
            <a:cxnSpLocks/>
          </p:cNvCxnSpPr>
          <p:nvPr/>
        </p:nvCxnSpPr>
        <p:spPr>
          <a:xfrm>
            <a:off x="539400" y="4871464"/>
            <a:ext cx="1111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318123-0977-8118-FB01-FA04901D3251}"/>
              </a:ext>
            </a:extLst>
          </p:cNvPr>
          <p:cNvSpPr txBox="1"/>
          <p:nvPr/>
        </p:nvSpPr>
        <p:spPr>
          <a:xfrm>
            <a:off x="6392023" y="5350030"/>
            <a:ext cx="5477592" cy="495713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고객들이 많이 찾지 않는 공지사항 영역은 카테고리 속 이나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푸터로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이동하고 가전제품 특성상 리뷰가 중요하기 때문에 리뷰 게시판으로 이동할 수 있는 배너를 배치한다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1A0BECE-B55A-6611-6A5F-E0C1A215CB35}"/>
              </a:ext>
            </a:extLst>
          </p:cNvPr>
          <p:cNvSpPr/>
          <p:nvPr/>
        </p:nvSpPr>
        <p:spPr>
          <a:xfrm>
            <a:off x="6194674" y="5375998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3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1A6E6F-39DE-B7ED-F6A4-FFF4CDD74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84" y="2353670"/>
            <a:ext cx="4914000" cy="1640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AC3211-72AB-6483-95A2-D235D6709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0" y="835706"/>
            <a:ext cx="6048000" cy="11686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04D9C91-65E8-855C-1AC9-074F9CD0CE41}"/>
              </a:ext>
            </a:extLst>
          </p:cNvPr>
          <p:cNvGrpSpPr/>
          <p:nvPr/>
        </p:nvGrpSpPr>
        <p:grpSpPr>
          <a:xfrm>
            <a:off x="6753546" y="3986544"/>
            <a:ext cx="4914281" cy="325791"/>
            <a:chOff x="6750371" y="4234718"/>
            <a:chExt cx="4914281" cy="3257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C178769-812E-6455-C7A4-6B0E3E989AA9}"/>
                </a:ext>
              </a:extLst>
            </p:cNvPr>
            <p:cNvSpPr/>
            <p:nvPr/>
          </p:nvSpPr>
          <p:spPr>
            <a:xfrm>
              <a:off x="6750371" y="4234718"/>
              <a:ext cx="4914281" cy="325791"/>
            </a:xfrm>
            <a:prstGeom prst="rect">
              <a:avLst/>
            </a:prstGeom>
            <a:solidFill>
              <a:srgbClr val="466654"/>
            </a:solidFill>
            <a:ln w="12700"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AD18E6-E08F-F555-5406-017197BA3278}"/>
                </a:ext>
              </a:extLst>
            </p:cNvPr>
            <p:cNvSpPr txBox="1"/>
            <p:nvPr/>
          </p:nvSpPr>
          <p:spPr>
            <a:xfrm>
              <a:off x="8749839" y="4305280"/>
              <a:ext cx="86562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기존 </a:t>
              </a:r>
              <a:r>
                <a:rPr lang="ko-KR" altLang="en-US" sz="1200" dirty="0" err="1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모온</a:t>
              </a:r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 페이지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FB7917-B900-1BCA-AFBD-EEA0FEFF8438}"/>
              </a:ext>
            </a:extLst>
          </p:cNvPr>
          <p:cNvSpPr txBox="1"/>
          <p:nvPr/>
        </p:nvSpPr>
        <p:spPr>
          <a:xfrm>
            <a:off x="11363779" y="953572"/>
            <a:ext cx="310983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 err="1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푸터</a:t>
            </a:r>
            <a:endParaRPr lang="ko-KR" altLang="en-US" sz="1400" dirty="0">
              <a:solidFill>
                <a:srgbClr val="6D6D6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353519-1EBA-07F7-326B-A2BF820C2787}"/>
              </a:ext>
            </a:extLst>
          </p:cNvPr>
          <p:cNvSpPr/>
          <p:nvPr/>
        </p:nvSpPr>
        <p:spPr>
          <a:xfrm>
            <a:off x="547014" y="2221995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8C127D-E4FC-3948-AB3B-8C88D0A1F1E1}"/>
              </a:ext>
            </a:extLst>
          </p:cNvPr>
          <p:cNvSpPr txBox="1"/>
          <p:nvPr/>
        </p:nvSpPr>
        <p:spPr>
          <a:xfrm>
            <a:off x="2687126" y="2397628"/>
            <a:ext cx="1770100" cy="229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스테나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(https://stena.co.kr/)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68ABDF-B780-E6CC-4603-514AA3C15976}"/>
              </a:ext>
            </a:extLst>
          </p:cNvPr>
          <p:cNvSpPr txBox="1"/>
          <p:nvPr/>
        </p:nvSpPr>
        <p:spPr>
          <a:xfrm>
            <a:off x="781435" y="5347099"/>
            <a:ext cx="10893327" cy="495713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너무 많은 텍스트와 정보는 사용자가 원하는 정보를 찾는 것에 혼란을 줄 수 있으므로 회사정보는 줄일 수 있는 만큼 줄이고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각 카테고리와 게시판들도 헤더 메뉴에서 중복되는 부분들은 가능한 삭제하여 간소화 시킨다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고객서비스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/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회사정보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/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필수링크를 좌측으로 진열하고 가장 우측에는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SNS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로고를 배치한다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5209872-633F-DD81-C6EC-092C86A10C2A}"/>
              </a:ext>
            </a:extLst>
          </p:cNvPr>
          <p:cNvSpPr/>
          <p:nvPr/>
        </p:nvSpPr>
        <p:spPr>
          <a:xfrm>
            <a:off x="584086" y="537306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화살표: 굽음 19">
            <a:extLst>
              <a:ext uri="{FF2B5EF4-FFF2-40B4-BE49-F238E27FC236}">
                <a16:creationId xmlns:a16="http://schemas.microsoft.com/office/drawing/2014/main" id="{3BDD98DF-C5D4-52D0-69EE-5656A1DBE30C}"/>
              </a:ext>
            </a:extLst>
          </p:cNvPr>
          <p:cNvSpPr/>
          <p:nvPr/>
        </p:nvSpPr>
        <p:spPr>
          <a:xfrm flipH="1">
            <a:off x="6750371" y="1153868"/>
            <a:ext cx="479936" cy="1192276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A422C7-0432-DCC9-3F2B-36C66080C3AD}"/>
              </a:ext>
            </a:extLst>
          </p:cNvPr>
          <p:cNvSpPr/>
          <p:nvPr/>
        </p:nvSpPr>
        <p:spPr>
          <a:xfrm>
            <a:off x="547013" y="540658"/>
            <a:ext cx="6050324" cy="16724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05FAE5-9F9A-F368-583B-ECB12AB9550A}"/>
              </a:ext>
            </a:extLst>
          </p:cNvPr>
          <p:cNvSpPr/>
          <p:nvPr/>
        </p:nvSpPr>
        <p:spPr>
          <a:xfrm>
            <a:off x="6754084" y="2349907"/>
            <a:ext cx="4914281" cy="1640559"/>
          </a:xfrm>
          <a:prstGeom prst="rect">
            <a:avLst/>
          </a:prstGeom>
          <a:noFill/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3E412EA-D3F5-91F1-5A9A-06F64330C9EB}"/>
              </a:ext>
            </a:extLst>
          </p:cNvPr>
          <p:cNvSpPr/>
          <p:nvPr/>
        </p:nvSpPr>
        <p:spPr>
          <a:xfrm>
            <a:off x="673968" y="657981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8F07A5-2BBE-8419-019F-27F8976FDE08}"/>
              </a:ext>
            </a:extLst>
          </p:cNvPr>
          <p:cNvCxnSpPr>
            <a:cxnSpLocks/>
          </p:cNvCxnSpPr>
          <p:nvPr/>
        </p:nvCxnSpPr>
        <p:spPr>
          <a:xfrm>
            <a:off x="539400" y="4871464"/>
            <a:ext cx="1111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19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50576C-2640-5918-1C77-B0EE7C465956}"/>
              </a:ext>
            </a:extLst>
          </p:cNvPr>
          <p:cNvSpPr txBox="1"/>
          <p:nvPr/>
        </p:nvSpPr>
        <p:spPr>
          <a:xfrm>
            <a:off x="1617931" y="507996"/>
            <a:ext cx="16062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아이디어 스케치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7475C-63AD-801F-B7E0-1504F445594A}"/>
              </a:ext>
            </a:extLst>
          </p:cNvPr>
          <p:cNvSpPr txBox="1"/>
          <p:nvPr/>
        </p:nvSpPr>
        <p:spPr>
          <a:xfrm>
            <a:off x="899071" y="505120"/>
            <a:ext cx="3991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07.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B975A4-1FC6-9A4D-949F-39AEA509A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6" y="1343471"/>
            <a:ext cx="5572800" cy="5514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D0C3A3-093E-0A0D-1AED-36E31ADB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11" y="3"/>
            <a:ext cx="557113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C389F6-5419-80A5-016E-1EB90AAF3901}"/>
              </a:ext>
            </a:extLst>
          </p:cNvPr>
          <p:cNvSpPr txBox="1"/>
          <p:nvPr/>
        </p:nvSpPr>
        <p:spPr>
          <a:xfrm>
            <a:off x="79236" y="158067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header</a:t>
            </a:r>
            <a:endParaRPr lang="ko-KR" altLang="en-US" sz="10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BB83CF9A-9D6B-621C-E96F-D0D9207502F0}"/>
              </a:ext>
            </a:extLst>
          </p:cNvPr>
          <p:cNvSpPr/>
          <p:nvPr/>
        </p:nvSpPr>
        <p:spPr>
          <a:xfrm>
            <a:off x="717456" y="1485901"/>
            <a:ext cx="104869" cy="435768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3D593-776F-EE01-41B8-2168C9203FA8}"/>
              </a:ext>
            </a:extLst>
          </p:cNvPr>
          <p:cNvSpPr txBox="1"/>
          <p:nvPr/>
        </p:nvSpPr>
        <p:spPr>
          <a:xfrm>
            <a:off x="110495" y="2832740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Main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visual</a:t>
            </a:r>
            <a:endParaRPr lang="ko-KR" altLang="en-US" sz="10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1DF52FD8-70B1-1C3F-75B2-900CCBDBB020}"/>
              </a:ext>
            </a:extLst>
          </p:cNvPr>
          <p:cNvSpPr/>
          <p:nvPr/>
        </p:nvSpPr>
        <p:spPr>
          <a:xfrm>
            <a:off x="717456" y="1951386"/>
            <a:ext cx="104869" cy="2163414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743C0-8C88-4C84-49C7-EAE53ADD3BAB}"/>
              </a:ext>
            </a:extLst>
          </p:cNvPr>
          <p:cNvSpPr txBox="1"/>
          <p:nvPr/>
        </p:nvSpPr>
        <p:spPr>
          <a:xfrm>
            <a:off x="110495" y="4616267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Product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line</a:t>
            </a:r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F127CE2A-81D6-45AD-5776-141506FFE5CD}"/>
              </a:ext>
            </a:extLst>
          </p:cNvPr>
          <p:cNvSpPr/>
          <p:nvPr/>
        </p:nvSpPr>
        <p:spPr>
          <a:xfrm>
            <a:off x="717456" y="4149419"/>
            <a:ext cx="104869" cy="1333806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4E7BAD70-111B-2BC4-DD91-0C62B30D00EC}"/>
              </a:ext>
            </a:extLst>
          </p:cNvPr>
          <p:cNvSpPr/>
          <p:nvPr/>
        </p:nvSpPr>
        <p:spPr>
          <a:xfrm>
            <a:off x="717456" y="5492750"/>
            <a:ext cx="104869" cy="1363712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3735D4-A3BE-CDFA-9DA3-EEA3A04CC652}"/>
              </a:ext>
            </a:extLst>
          </p:cNvPr>
          <p:cNvSpPr txBox="1"/>
          <p:nvPr/>
        </p:nvSpPr>
        <p:spPr>
          <a:xfrm>
            <a:off x="111014" y="6057564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Product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64707F-ACD4-7EEA-80D2-1570FF5ABE4C}"/>
              </a:ext>
            </a:extLst>
          </p:cNvPr>
          <p:cNvSpPr txBox="1"/>
          <p:nvPr/>
        </p:nvSpPr>
        <p:spPr>
          <a:xfrm>
            <a:off x="6068836" y="2756470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Campaign</a:t>
            </a:r>
            <a:endParaRPr lang="ko-KR" altLang="en-US" sz="10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2A089D39-7CA3-5405-62A7-66A6B2BA8CAB}"/>
              </a:ext>
            </a:extLst>
          </p:cNvPr>
          <p:cNvSpPr/>
          <p:nvPr/>
        </p:nvSpPr>
        <p:spPr>
          <a:xfrm>
            <a:off x="6742472" y="4762"/>
            <a:ext cx="104869" cy="2503386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9D1CC3-92C0-8730-BBC1-F65281CE3FF9}"/>
              </a:ext>
            </a:extLst>
          </p:cNvPr>
          <p:cNvSpPr txBox="1"/>
          <p:nvPr/>
        </p:nvSpPr>
        <p:spPr>
          <a:xfrm>
            <a:off x="6135511" y="392458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Event,</a:t>
            </a:r>
          </a:p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review</a:t>
            </a:r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6460EB30-F6ED-C6F0-BED9-7DE66E7782D1}"/>
              </a:ext>
            </a:extLst>
          </p:cNvPr>
          <p:cNvSpPr/>
          <p:nvPr/>
        </p:nvSpPr>
        <p:spPr>
          <a:xfrm>
            <a:off x="6742472" y="3293269"/>
            <a:ext cx="104869" cy="1662737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67EB9D86-4B77-1E03-60DF-266B98A2295C}"/>
              </a:ext>
            </a:extLst>
          </p:cNvPr>
          <p:cNvSpPr/>
          <p:nvPr/>
        </p:nvSpPr>
        <p:spPr>
          <a:xfrm>
            <a:off x="6742472" y="4983956"/>
            <a:ext cx="104869" cy="1696223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DB14AE-59C8-6831-D0A9-4374B995B59D}"/>
              </a:ext>
            </a:extLst>
          </p:cNvPr>
          <p:cNvSpPr txBox="1"/>
          <p:nvPr/>
        </p:nvSpPr>
        <p:spPr>
          <a:xfrm>
            <a:off x="6136030" y="5708956"/>
            <a:ext cx="522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footer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B61976-03B1-B5AA-B5C2-6DFCC4F60D62}"/>
              </a:ext>
            </a:extLst>
          </p:cNvPr>
          <p:cNvSpPr txBox="1"/>
          <p:nvPr/>
        </p:nvSpPr>
        <p:spPr>
          <a:xfrm>
            <a:off x="6107052" y="1125985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/>
                </a:solidFill>
                <a:latin typeface="프리젠테이션 6 SemiBold" pitchFamily="2" charset="-127"/>
                <a:ea typeface="프리젠테이션 6 SemiBold" pitchFamily="2" charset="-127"/>
              </a:rPr>
              <a:t>video</a:t>
            </a:r>
            <a:endParaRPr lang="ko-KR" altLang="en-US" sz="1000" dirty="0">
              <a:solidFill>
                <a:schemeClr val="accent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0" name="왼쪽 중괄호 29">
            <a:extLst>
              <a:ext uri="{FF2B5EF4-FFF2-40B4-BE49-F238E27FC236}">
                <a16:creationId xmlns:a16="http://schemas.microsoft.com/office/drawing/2014/main" id="{CA221F42-5468-A3FE-D45B-963D13F67ADA}"/>
              </a:ext>
            </a:extLst>
          </p:cNvPr>
          <p:cNvSpPr/>
          <p:nvPr/>
        </p:nvSpPr>
        <p:spPr>
          <a:xfrm>
            <a:off x="6743672" y="2524110"/>
            <a:ext cx="104869" cy="745972"/>
          </a:xfrm>
          <a:prstGeom prst="leftBrace">
            <a:avLst>
              <a:gd name="adj1" fmla="val 99161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52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45DBF1-290E-0F29-6388-A87D762051A2}"/>
              </a:ext>
            </a:extLst>
          </p:cNvPr>
          <p:cNvSpPr txBox="1"/>
          <p:nvPr/>
        </p:nvSpPr>
        <p:spPr>
          <a:xfrm>
            <a:off x="1617931" y="507996"/>
            <a:ext cx="13849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스타일 가이드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0A4A4-727B-98F8-C02D-844475C357DD}"/>
              </a:ext>
            </a:extLst>
          </p:cNvPr>
          <p:cNvSpPr txBox="1"/>
          <p:nvPr/>
        </p:nvSpPr>
        <p:spPr>
          <a:xfrm>
            <a:off x="899071" y="505120"/>
            <a:ext cx="4183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08.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53399-54C0-947D-7C4F-0C100EA92666}"/>
              </a:ext>
            </a:extLst>
          </p:cNvPr>
          <p:cNvSpPr txBox="1"/>
          <p:nvPr/>
        </p:nvSpPr>
        <p:spPr>
          <a:xfrm>
            <a:off x="366104" y="1757766"/>
            <a:ext cx="1296577" cy="215444"/>
          </a:xfrm>
          <a:prstGeom prst="rect">
            <a:avLst/>
          </a:prstGeom>
          <a:noFill/>
        </p:spPr>
        <p:txBody>
          <a:bodyPr wrap="square" lIns="54000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COLOR</a:t>
            </a:r>
            <a:endParaRPr lang="ko-KR" altLang="en-US" sz="14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5CE08F-3622-79BA-A09C-F7DD1B6F0557}"/>
              </a:ext>
            </a:extLst>
          </p:cNvPr>
          <p:cNvGrpSpPr/>
          <p:nvPr/>
        </p:nvGrpSpPr>
        <p:grpSpPr>
          <a:xfrm>
            <a:off x="2308379" y="1780964"/>
            <a:ext cx="8972581" cy="369331"/>
            <a:chOff x="1946075" y="1470417"/>
            <a:chExt cx="9694518" cy="1548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3EB4DB8-2E4F-C5CD-3836-5DB1AEF2D3DC}"/>
                </a:ext>
              </a:extLst>
            </p:cNvPr>
            <p:cNvGrpSpPr/>
            <p:nvPr/>
          </p:nvGrpSpPr>
          <p:grpSpPr>
            <a:xfrm>
              <a:off x="1946075" y="1470417"/>
              <a:ext cx="9694518" cy="154800"/>
              <a:chOff x="1946075" y="2738500"/>
              <a:chExt cx="9250838" cy="1548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A9FAFE1-135A-5EE9-70CD-4B38B4A9C758}"/>
                  </a:ext>
                </a:extLst>
              </p:cNvPr>
              <p:cNvSpPr/>
              <p:nvPr/>
            </p:nvSpPr>
            <p:spPr>
              <a:xfrm>
                <a:off x="10421963" y="2738500"/>
                <a:ext cx="774950" cy="154800"/>
              </a:xfrm>
              <a:prstGeom prst="rect">
                <a:avLst/>
              </a:prstGeom>
              <a:solidFill>
                <a:srgbClr val="413A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C4C5BD4-6A32-9CA1-1912-6A0E3B6531E3}"/>
                  </a:ext>
                </a:extLst>
              </p:cNvPr>
              <p:cNvSpPr/>
              <p:nvPr/>
            </p:nvSpPr>
            <p:spPr>
              <a:xfrm>
                <a:off x="1946075" y="2738500"/>
                <a:ext cx="4791208" cy="154763"/>
              </a:xfrm>
              <a:prstGeom prst="rect">
                <a:avLst/>
              </a:prstGeom>
              <a:solidFill>
                <a:srgbClr val="F8F7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B975972-3DEA-FF9B-4419-EACF8A32F3BC}"/>
                  </a:ext>
                </a:extLst>
              </p:cNvPr>
              <p:cNvSpPr/>
              <p:nvPr/>
            </p:nvSpPr>
            <p:spPr>
              <a:xfrm>
                <a:off x="6738668" y="2738500"/>
                <a:ext cx="2633930" cy="154195"/>
              </a:xfrm>
              <a:prstGeom prst="rect">
                <a:avLst/>
              </a:prstGeom>
              <a:solidFill>
                <a:srgbClr val="948A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51D4E91-CD7D-77DC-B2D4-10B70D080FAC}"/>
                  </a:ext>
                </a:extLst>
              </p:cNvPr>
              <p:cNvSpPr/>
              <p:nvPr/>
            </p:nvSpPr>
            <p:spPr>
              <a:xfrm>
                <a:off x="9372599" y="2738500"/>
                <a:ext cx="1049363" cy="154194"/>
              </a:xfrm>
              <a:prstGeom prst="rect">
                <a:avLst/>
              </a:prstGeom>
              <a:solidFill>
                <a:srgbClr val="4666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6384D7-499E-14C4-1D3C-E8D7D6604177}"/>
                </a:ext>
              </a:extLst>
            </p:cNvPr>
            <p:cNvSpPr txBox="1"/>
            <p:nvPr/>
          </p:nvSpPr>
          <p:spPr>
            <a:xfrm>
              <a:off x="6480173" y="1483946"/>
              <a:ext cx="486278" cy="123111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r>
                <a:rPr lang="en-US" altLang="ko-KR" sz="800" dirty="0">
                  <a:solidFill>
                    <a:srgbClr val="6D6D6D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#F8F7F5</a:t>
              </a:r>
              <a:endParaRPr lang="ko-KR" altLang="en-US" sz="8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ABABF2-ED86-112B-D222-E221D847C6CC}"/>
                </a:ext>
              </a:extLst>
            </p:cNvPr>
            <p:cNvSpPr txBox="1"/>
            <p:nvPr/>
          </p:nvSpPr>
          <p:spPr>
            <a:xfrm>
              <a:off x="9230812" y="1483946"/>
              <a:ext cx="495896" cy="123111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#948A81</a:t>
              </a:r>
              <a:endParaRPr lang="ko-KR" altLang="en-US" sz="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80857-9F84-D09B-9068-DA2EDD53D4D8}"/>
                </a:ext>
              </a:extLst>
            </p:cNvPr>
            <p:cNvSpPr txBox="1"/>
            <p:nvPr/>
          </p:nvSpPr>
          <p:spPr>
            <a:xfrm>
              <a:off x="10314003" y="1483946"/>
              <a:ext cx="510323" cy="123111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#466654</a:t>
              </a:r>
              <a:endParaRPr lang="ko-KR" altLang="en-US" sz="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0A329-E160-D1C8-335A-EB0936FFF797}"/>
                </a:ext>
              </a:extLst>
            </p:cNvPr>
            <p:cNvSpPr txBox="1"/>
            <p:nvPr/>
          </p:nvSpPr>
          <p:spPr>
            <a:xfrm>
              <a:off x="11138944" y="1483946"/>
              <a:ext cx="497499" cy="123111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#413A35</a:t>
              </a:r>
              <a:endParaRPr lang="ko-KR" altLang="en-US" sz="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346D0C3-BB59-D164-550C-EDD9EBEA381C}"/>
              </a:ext>
            </a:extLst>
          </p:cNvPr>
          <p:cNvGrpSpPr/>
          <p:nvPr/>
        </p:nvGrpSpPr>
        <p:grpSpPr>
          <a:xfrm>
            <a:off x="5435918" y="2613308"/>
            <a:ext cx="5914863" cy="2993239"/>
            <a:chOff x="639627" y="1957698"/>
            <a:chExt cx="5914863" cy="29932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BF07F-D4F3-9960-41CA-5237DF728980}"/>
                </a:ext>
              </a:extLst>
            </p:cNvPr>
            <p:cNvSpPr txBox="1"/>
            <p:nvPr/>
          </p:nvSpPr>
          <p:spPr>
            <a:xfrm>
              <a:off x="639627" y="1963734"/>
              <a:ext cx="1571448" cy="215444"/>
            </a:xfrm>
            <a:prstGeom prst="rect">
              <a:avLst/>
            </a:prstGeom>
            <a:noFill/>
          </p:spPr>
          <p:txBody>
            <a:bodyPr wrap="none" lIns="540000" tIns="0" rIns="540000" bIns="0" rtlCol="0">
              <a:spAutoFit/>
            </a:bodyPr>
            <a:lstStyle/>
            <a:p>
              <a:r>
                <a:rPr lang="en-US" altLang="ko-KR" sz="1400" dirty="0">
                  <a:solidFill>
                    <a:srgbClr val="33333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FONT</a:t>
              </a:r>
              <a:endParaRPr lang="ko-KR" altLang="en-US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C643290-12A3-067D-9A87-7C7BEE5ED661}"/>
                </a:ext>
              </a:extLst>
            </p:cNvPr>
            <p:cNvGrpSpPr/>
            <p:nvPr/>
          </p:nvGrpSpPr>
          <p:grpSpPr>
            <a:xfrm>
              <a:off x="1974965" y="1957698"/>
              <a:ext cx="4579525" cy="2993239"/>
              <a:chOff x="1974965" y="2217973"/>
              <a:chExt cx="6707419" cy="438405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229C2F-537D-47E0-C5E6-3F1843E36C45}"/>
                  </a:ext>
                </a:extLst>
              </p:cNvPr>
              <p:cNvSpPr txBox="1"/>
              <p:nvPr/>
            </p:nvSpPr>
            <p:spPr>
              <a:xfrm>
                <a:off x="2017513" y="2217973"/>
                <a:ext cx="3646831" cy="540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메인타이틀 </a:t>
                </a:r>
                <a:r>
                  <a:rPr lang="en-US" altLang="ko-KR" sz="24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&lt;h2&gt;</a:t>
                </a:r>
                <a:endParaRPr lang="ko-KR" altLang="en-US" sz="2400" dirty="0">
                  <a:solidFill>
                    <a:srgbClr val="33333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743494-4BBD-A5BA-9BBC-391058E8CD24}"/>
                  </a:ext>
                </a:extLst>
              </p:cNvPr>
              <p:cNvSpPr txBox="1"/>
              <p:nvPr/>
            </p:nvSpPr>
            <p:spPr>
              <a:xfrm>
                <a:off x="2017513" y="3041401"/>
                <a:ext cx="2378856" cy="360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섹션타이틀 </a:t>
                </a:r>
                <a:r>
                  <a:rPr lang="en-US" altLang="ko-KR" sz="16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&lt;h3&gt;</a:t>
                </a:r>
                <a:endParaRPr lang="ko-KR" altLang="en-US" sz="1600" dirty="0">
                  <a:solidFill>
                    <a:srgbClr val="33333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907A48-DEE6-E15A-B4C4-7D52C7187498}"/>
                  </a:ext>
                </a:extLst>
              </p:cNvPr>
              <p:cNvSpPr txBox="1"/>
              <p:nvPr/>
            </p:nvSpPr>
            <p:spPr>
              <a:xfrm>
                <a:off x="2017513" y="3720227"/>
                <a:ext cx="2274662" cy="247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1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서브 섹션타이틀 </a:t>
                </a:r>
                <a:r>
                  <a:rPr lang="en-US" altLang="ko-KR" sz="1100" dirty="0">
                    <a:solidFill>
                      <a:srgbClr val="333333"/>
                    </a:solidFill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&lt;h4&gt;</a:t>
                </a:r>
                <a:endParaRPr lang="ko-KR" altLang="en-US" sz="1100" dirty="0">
                  <a:solidFill>
                    <a:srgbClr val="333333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AEC316-D82D-54CA-E090-F0C65B31C0D2}"/>
                  </a:ext>
                </a:extLst>
              </p:cNvPr>
              <p:cNvSpPr txBox="1"/>
              <p:nvPr/>
            </p:nvSpPr>
            <p:spPr>
              <a:xfrm>
                <a:off x="6322443" y="2361880"/>
                <a:ext cx="1592104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bold 50px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97BD16-33A9-2EE1-8666-15C4CEF86422}"/>
                  </a:ext>
                </a:extLst>
              </p:cNvPr>
              <p:cNvSpPr txBox="1"/>
              <p:nvPr/>
            </p:nvSpPr>
            <p:spPr>
              <a:xfrm>
                <a:off x="6322443" y="3067398"/>
                <a:ext cx="1588898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bold 32px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A5F5BA-236B-9FE9-7FB7-007B96E3338D}"/>
                  </a:ext>
                </a:extLst>
              </p:cNvPr>
              <p:cNvSpPr txBox="1"/>
              <p:nvPr/>
            </p:nvSpPr>
            <p:spPr>
              <a:xfrm>
                <a:off x="6322443" y="3695463"/>
                <a:ext cx="2359941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bold 24px (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행간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32px)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124D99-77BE-6535-52A1-5F20E0D8E0F9}"/>
                  </a:ext>
                </a:extLst>
              </p:cNvPr>
              <p:cNvSpPr txBox="1"/>
              <p:nvPr/>
            </p:nvSpPr>
            <p:spPr>
              <a:xfrm>
                <a:off x="2017513" y="4295839"/>
                <a:ext cx="1296829" cy="225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 서브타이틀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584B63-FB77-F14F-58D3-B4B2CDBF714F}"/>
                  </a:ext>
                </a:extLst>
              </p:cNvPr>
              <p:cNvSpPr txBox="1"/>
              <p:nvPr/>
            </p:nvSpPr>
            <p:spPr>
              <a:xfrm>
                <a:off x="6322443" y="4258924"/>
                <a:ext cx="1744388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regular 22px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AE9207-C4F8-1CF5-DEF4-68A25787F4BB}"/>
                  </a:ext>
                </a:extLst>
              </p:cNvPr>
              <p:cNvSpPr txBox="1"/>
              <p:nvPr/>
            </p:nvSpPr>
            <p:spPr>
              <a:xfrm>
                <a:off x="2017512" y="5922405"/>
                <a:ext cx="2745589" cy="157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헤더 내비게이션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상품명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버튼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푸터내용</a:t>
                </a:r>
                <a:endParaRPr lang="ko-KR" altLang="en-US" sz="700" dirty="0">
                  <a:solidFill>
                    <a:srgbClr val="333333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8DE9062-D4B6-D575-E25C-A3573A9C5BC9}"/>
                  </a:ext>
                </a:extLst>
              </p:cNvPr>
              <p:cNvSpPr txBox="1"/>
              <p:nvPr/>
            </p:nvSpPr>
            <p:spPr>
              <a:xfrm>
                <a:off x="6322443" y="5837395"/>
                <a:ext cx="1535999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light 14px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094707-D918-6332-5CEE-6178E000600F}"/>
                  </a:ext>
                </a:extLst>
              </p:cNvPr>
              <p:cNvSpPr txBox="1"/>
              <p:nvPr/>
            </p:nvSpPr>
            <p:spPr>
              <a:xfrm>
                <a:off x="2017513" y="4859879"/>
                <a:ext cx="977832" cy="202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9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섹션 서브메뉴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6F452C-5003-76BF-9312-315E2338A814}"/>
                  </a:ext>
                </a:extLst>
              </p:cNvPr>
              <p:cNvSpPr txBox="1"/>
              <p:nvPr/>
            </p:nvSpPr>
            <p:spPr>
              <a:xfrm>
                <a:off x="6322443" y="4806780"/>
                <a:ext cx="1720343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regular 18px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9B9609-EBA1-EAC4-2A38-3D2D5651D9FD}"/>
                  </a:ext>
                </a:extLst>
              </p:cNvPr>
              <p:cNvSpPr txBox="1"/>
              <p:nvPr/>
            </p:nvSpPr>
            <p:spPr>
              <a:xfrm>
                <a:off x="2017513" y="5401625"/>
                <a:ext cx="323806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800" dirty="0" err="1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메인비쥬얼</a:t>
                </a:r>
                <a:r>
                  <a:rPr lang="ko-KR" altLang="en-US" sz="8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슬라이드 텍스트</a:t>
                </a:r>
                <a:r>
                  <a:rPr lang="en-US" altLang="ko-KR" sz="8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800" dirty="0" err="1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보조섹션</a:t>
                </a:r>
                <a:r>
                  <a:rPr lang="ko-KR" altLang="en-US" sz="8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내용</a:t>
                </a:r>
                <a:r>
                  <a:rPr lang="en-US" altLang="ko-KR" sz="8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800" dirty="0" err="1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푸터</a:t>
                </a:r>
                <a:r>
                  <a:rPr lang="ko-KR" altLang="en-US" sz="800" dirty="0">
                    <a:solidFill>
                      <a:srgbClr val="333333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메뉴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7E5E6A-DECE-2EC0-98F3-9068C4B8D2AE}"/>
                  </a:ext>
                </a:extLst>
              </p:cNvPr>
              <p:cNvSpPr txBox="1"/>
              <p:nvPr/>
            </p:nvSpPr>
            <p:spPr>
              <a:xfrm>
                <a:off x="6322443" y="5342650"/>
                <a:ext cx="1720343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regular 16px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714926-A460-BC12-E875-04D14576DFE3}"/>
                  </a:ext>
                </a:extLst>
              </p:cNvPr>
              <p:cNvSpPr txBox="1"/>
              <p:nvPr/>
            </p:nvSpPr>
            <p:spPr>
              <a:xfrm>
                <a:off x="2017513" y="6407310"/>
                <a:ext cx="1170193" cy="135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헤더상단 이벤트 텍스트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E3FC10-E5E4-683E-76C6-5A3C3116786A}"/>
                  </a:ext>
                </a:extLst>
              </p:cNvPr>
              <p:cNvSpPr txBox="1"/>
              <p:nvPr/>
            </p:nvSpPr>
            <p:spPr>
              <a:xfrm>
                <a:off x="6322443" y="6309020"/>
                <a:ext cx="1534393" cy="29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프리텐다드</a:t>
                </a:r>
                <a:r>
                  <a:rPr lang="ko-KR" altLang="en-US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700" dirty="0">
                    <a:solidFill>
                      <a:srgbClr val="333333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light 12px</a:t>
                </a:r>
                <a:endParaRPr lang="ko-KR" altLang="en-US" sz="7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E429B5E-9E13-8AFA-5E68-DB2BABE31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2863348"/>
                <a:ext cx="6605155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B4094E34-B174-C141-F025-190BF2973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3548446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13BA84C2-17F4-AEDD-4BEA-D585BD274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4129804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688DBFF-E0FC-133A-E65C-21D213F0F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4674421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0EEFF0E-9276-3733-7F0D-971A8A882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6226638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6B3900F-BD6E-5800-AD1C-05C2E147E6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5739051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1F0A79E-A96B-45A3-EE91-731AEE8FF4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965" y="5209062"/>
                <a:ext cx="6606000" cy="0"/>
              </a:xfrm>
              <a:prstGeom prst="line">
                <a:avLst/>
              </a:prstGeom>
              <a:ln>
                <a:solidFill>
                  <a:srgbClr val="6D6D6D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2928352-E6EE-303D-626E-A029A0AE2D23}"/>
              </a:ext>
            </a:extLst>
          </p:cNvPr>
          <p:cNvSpPr txBox="1"/>
          <p:nvPr/>
        </p:nvSpPr>
        <p:spPr>
          <a:xfrm>
            <a:off x="366104" y="2655350"/>
            <a:ext cx="1588829" cy="215444"/>
          </a:xfrm>
          <a:prstGeom prst="rect">
            <a:avLst/>
          </a:prstGeom>
          <a:noFill/>
        </p:spPr>
        <p:txBody>
          <a:bodyPr wrap="none" lIns="54000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CONTAINER</a:t>
            </a:r>
            <a:endParaRPr lang="ko-KR" altLang="en-US" sz="14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2B9009-ACB0-8A1D-7FA4-9ABC00E969CE}"/>
              </a:ext>
            </a:extLst>
          </p:cNvPr>
          <p:cNvSpPr txBox="1"/>
          <p:nvPr/>
        </p:nvSpPr>
        <p:spPr>
          <a:xfrm>
            <a:off x="2291977" y="2653088"/>
            <a:ext cx="10435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 : 1440px</a:t>
            </a:r>
            <a:endParaRPr lang="ko-KR" altLang="en-US" sz="1400" dirty="0">
              <a:solidFill>
                <a:srgbClr val="33333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A5023C-6611-443D-50C9-5211922E1895}"/>
              </a:ext>
            </a:extLst>
          </p:cNvPr>
          <p:cNvSpPr txBox="1"/>
          <p:nvPr/>
        </p:nvSpPr>
        <p:spPr>
          <a:xfrm>
            <a:off x="369144" y="3359373"/>
            <a:ext cx="1263419" cy="215444"/>
          </a:xfrm>
          <a:prstGeom prst="rect">
            <a:avLst/>
          </a:prstGeom>
          <a:noFill/>
        </p:spPr>
        <p:txBody>
          <a:bodyPr wrap="none" lIns="54000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MARGIN</a:t>
            </a:r>
            <a:endParaRPr lang="ko-KR" altLang="en-US" sz="14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6B38C5-BF40-6BA2-0677-A818E4B53C31}"/>
              </a:ext>
            </a:extLst>
          </p:cNvPr>
          <p:cNvSpPr txBox="1"/>
          <p:nvPr/>
        </p:nvSpPr>
        <p:spPr>
          <a:xfrm>
            <a:off x="2295017" y="3286850"/>
            <a:ext cx="4054019" cy="932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메인비주얼</a:t>
            </a:r>
            <a:r>
              <a:rPr lang="ko-KR" altLang="en-US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상하 여백 </a:t>
            </a:r>
            <a:r>
              <a:rPr lang="en-US" altLang="ko-KR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150px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섹션 상하 여백 </a:t>
            </a:r>
            <a:r>
              <a:rPr lang="en-US" altLang="ko-KR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100px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서브 섹션</a:t>
            </a:r>
            <a:r>
              <a:rPr lang="en-US" altLang="ko-KR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 err="1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푸터</a:t>
            </a:r>
            <a:r>
              <a:rPr lang="ko-KR" altLang="en-US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상하 여백 </a:t>
            </a:r>
            <a:r>
              <a:rPr lang="en-US" altLang="ko-KR" sz="14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70px</a:t>
            </a:r>
            <a:endParaRPr lang="ko-KR" altLang="en-US" sz="1400" dirty="0">
              <a:solidFill>
                <a:srgbClr val="333333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CD522B-8C7A-CC43-DB07-37A984FA8D18}"/>
              </a:ext>
            </a:extLst>
          </p:cNvPr>
          <p:cNvSpPr txBox="1"/>
          <p:nvPr/>
        </p:nvSpPr>
        <p:spPr>
          <a:xfrm>
            <a:off x="6800306" y="5781548"/>
            <a:ext cx="2250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Mo-on_small_2021_new" panose="02000500000000000000" pitchFamily="2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section title </a:t>
            </a:r>
            <a:r>
              <a:rPr lang="en-US" altLang="ko-KR" sz="1400" dirty="0" err="1">
                <a:solidFill>
                  <a:srgbClr val="333333"/>
                </a:solidFill>
                <a:latin typeface="Mo-on_small_2021_new" panose="02000500000000000000" pitchFamily="2" charset="0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eng</a:t>
            </a:r>
            <a:endParaRPr lang="ko-KR" altLang="en-US" sz="1400" dirty="0">
              <a:solidFill>
                <a:srgbClr val="333333"/>
              </a:solidFill>
              <a:latin typeface="Mo-on_small_2021_new" panose="02000500000000000000" pitchFamily="2" charset="0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0BD141-9B2D-FEDD-0498-154CC416B755}"/>
              </a:ext>
            </a:extLst>
          </p:cNvPr>
          <p:cNvSpPr txBox="1"/>
          <p:nvPr/>
        </p:nvSpPr>
        <p:spPr>
          <a:xfrm>
            <a:off x="9739519" y="5784057"/>
            <a:ext cx="10848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모온오비큠체</a:t>
            </a:r>
            <a:r>
              <a:rPr lang="ko-KR" altLang="en-US" sz="7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700" dirty="0">
                <a:solidFill>
                  <a:srgbClr val="333333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30px</a:t>
            </a:r>
            <a:endParaRPr lang="ko-KR" altLang="en-US" sz="7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08C4B38-C5D5-242C-D5EF-54F6060DC1D0}"/>
              </a:ext>
            </a:extLst>
          </p:cNvPr>
          <p:cNvCxnSpPr>
            <a:cxnSpLocks/>
          </p:cNvCxnSpPr>
          <p:nvPr/>
        </p:nvCxnSpPr>
        <p:spPr>
          <a:xfrm>
            <a:off x="6771256" y="5659981"/>
            <a:ext cx="4509704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A179D4-660F-13E7-FC3D-944105E143A2}"/>
              </a:ext>
            </a:extLst>
          </p:cNvPr>
          <p:cNvSpPr txBox="1"/>
          <p:nvPr/>
        </p:nvSpPr>
        <p:spPr>
          <a:xfrm>
            <a:off x="369144" y="4681193"/>
            <a:ext cx="989306" cy="215444"/>
          </a:xfrm>
          <a:prstGeom prst="rect">
            <a:avLst/>
          </a:prstGeom>
          <a:noFill/>
        </p:spPr>
        <p:txBody>
          <a:bodyPr wrap="none" lIns="54000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ICON</a:t>
            </a:r>
            <a:endParaRPr lang="ko-KR" altLang="en-US" sz="1400" dirty="0">
              <a:solidFill>
                <a:srgbClr val="33333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6A6CAA-0573-7368-A628-E9163D24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6579" y="4682835"/>
            <a:ext cx="200055" cy="20005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F028194-B671-929F-C7FE-B0F023E81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8221" y="4682835"/>
            <a:ext cx="200055" cy="20005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73633C5-EDC8-32B3-8831-BA9B299E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862" y="4682835"/>
            <a:ext cx="200055" cy="20005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626A2E2-7768-51BB-2766-3058A02C7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1503" y="4682835"/>
            <a:ext cx="200055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3CC7DBC-4C87-416B-F6F2-9C2AFB2CD291}"/>
              </a:ext>
            </a:extLst>
          </p:cNvPr>
          <p:cNvSpPr/>
          <p:nvPr/>
        </p:nvSpPr>
        <p:spPr>
          <a:xfrm>
            <a:off x="0" y="0"/>
            <a:ext cx="12192000" cy="1861328"/>
          </a:xfrm>
          <a:prstGeom prst="rect">
            <a:avLst/>
          </a:prstGeom>
          <a:solidFill>
            <a:srgbClr val="D9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F7D1-4EC2-0159-1A70-B0401D8920B6}"/>
              </a:ext>
            </a:extLst>
          </p:cNvPr>
          <p:cNvSpPr txBox="1"/>
          <p:nvPr/>
        </p:nvSpPr>
        <p:spPr>
          <a:xfrm>
            <a:off x="0" y="812897"/>
            <a:ext cx="4068308" cy="570720"/>
          </a:xfrm>
          <a:prstGeom prst="rect">
            <a:avLst/>
          </a:prstGeom>
          <a:noFill/>
        </p:spPr>
        <p:txBody>
          <a:bodyPr wrap="none" lIns="900000" tIns="108000" rIns="0" bIns="0" rtlCol="0">
            <a:spAutoFit/>
          </a:bodyPr>
          <a:lstStyle/>
          <a:p>
            <a:r>
              <a:rPr lang="ko-KR" altLang="en-US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디자인 시안</a:t>
            </a:r>
            <a:endParaRPr lang="ko-KR" alt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1B637-6E75-7417-8177-627532C10A1C}"/>
              </a:ext>
            </a:extLst>
          </p:cNvPr>
          <p:cNvSpPr txBox="1"/>
          <p:nvPr/>
        </p:nvSpPr>
        <p:spPr>
          <a:xfrm>
            <a:off x="25878" y="505120"/>
            <a:ext cx="3172597" cy="30777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o-on_small_2021_new" panose="02000500000000000000" pitchFamily="2" charset="0"/>
              </a:rPr>
              <a:t>mo</a:t>
            </a:r>
            <a:r>
              <a:rPr lang="en-US" altLang="ko-KR" sz="2000" dirty="0">
                <a:solidFill>
                  <a:schemeClr val="bg1"/>
                </a:solidFill>
                <a:latin typeface="Mo-on_small_2021_new" panose="02000500000000000000" pitchFamily="2" charset="0"/>
              </a:rPr>
              <a:t>-on</a:t>
            </a:r>
            <a:endParaRPr lang="ko-KR" altLang="en-US" sz="2000" dirty="0">
              <a:solidFill>
                <a:schemeClr val="bg1"/>
              </a:solidFill>
              <a:latin typeface="Mo-on_small_2021_new" panose="02000500000000000000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FB6DF2D-CD0B-DD5B-71E3-D7EB879F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3" y="2878500"/>
            <a:ext cx="2998939" cy="347438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5B00AB8-4543-3A4C-4018-0ADC2DC6D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7" b="1"/>
          <a:stretch/>
        </p:blipFill>
        <p:spPr>
          <a:xfrm>
            <a:off x="7706627" y="-9525"/>
            <a:ext cx="3600000" cy="6045103"/>
          </a:xfrm>
          <a:custGeom>
            <a:avLst/>
            <a:gdLst>
              <a:gd name="connsiteX0" fmla="*/ 0 w 3600000"/>
              <a:gd name="connsiteY0" fmla="*/ 0 h 4812785"/>
              <a:gd name="connsiteX1" fmla="*/ 3600000 w 3600000"/>
              <a:gd name="connsiteY1" fmla="*/ 0 h 4812785"/>
              <a:gd name="connsiteX2" fmla="*/ 3600000 w 3600000"/>
              <a:gd name="connsiteY2" fmla="*/ 4812785 h 4812785"/>
              <a:gd name="connsiteX3" fmla="*/ 0 w 3600000"/>
              <a:gd name="connsiteY3" fmla="*/ 4812785 h 481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0" h="4812785">
                <a:moveTo>
                  <a:pt x="0" y="0"/>
                </a:moveTo>
                <a:lnTo>
                  <a:pt x="3600000" y="0"/>
                </a:lnTo>
                <a:lnTo>
                  <a:pt x="3600000" y="4812785"/>
                </a:lnTo>
                <a:lnTo>
                  <a:pt x="0" y="4812785"/>
                </a:lnTo>
                <a:close/>
              </a:path>
            </a:pathLst>
          </a:cu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E997F4-74A2-A99C-FBBC-63F9D9815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98"/>
          <a:stretch/>
        </p:blipFill>
        <p:spPr>
          <a:xfrm>
            <a:off x="4822357" y="812897"/>
            <a:ext cx="3600000" cy="6045102"/>
          </a:xfrm>
          <a:custGeom>
            <a:avLst/>
            <a:gdLst>
              <a:gd name="connsiteX0" fmla="*/ 0 w 3600000"/>
              <a:gd name="connsiteY0" fmla="*/ 0 h 4259250"/>
              <a:gd name="connsiteX1" fmla="*/ 3600000 w 3600000"/>
              <a:gd name="connsiteY1" fmla="*/ 0 h 4259250"/>
              <a:gd name="connsiteX2" fmla="*/ 3600000 w 3600000"/>
              <a:gd name="connsiteY2" fmla="*/ 4259250 h 4259250"/>
              <a:gd name="connsiteX3" fmla="*/ 0 w 3600000"/>
              <a:gd name="connsiteY3" fmla="*/ 4259250 h 42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000" h="4259250">
                <a:moveTo>
                  <a:pt x="0" y="0"/>
                </a:moveTo>
                <a:lnTo>
                  <a:pt x="3600000" y="0"/>
                </a:lnTo>
                <a:lnTo>
                  <a:pt x="3600000" y="4259250"/>
                </a:lnTo>
                <a:lnTo>
                  <a:pt x="0" y="4259250"/>
                </a:lnTo>
                <a:close/>
              </a:path>
            </a:pathLst>
          </a:cu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2C687E-09FF-8A1B-60FF-8485AEBDC9B4}"/>
              </a:ext>
            </a:extLst>
          </p:cNvPr>
          <p:cNvSpPr txBox="1"/>
          <p:nvPr/>
        </p:nvSpPr>
        <p:spPr>
          <a:xfrm>
            <a:off x="1107405" y="2583362"/>
            <a:ext cx="107914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>
                <a:solidFill>
                  <a:srgbClr val="466654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https://dui1992.github.io/mo-on/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16A53D-89CE-8156-B8F5-00103A7CA86D}"/>
              </a:ext>
            </a:extLst>
          </p:cNvPr>
          <p:cNvGrpSpPr/>
          <p:nvPr/>
        </p:nvGrpSpPr>
        <p:grpSpPr>
          <a:xfrm>
            <a:off x="885373" y="2174643"/>
            <a:ext cx="2998939" cy="446385"/>
            <a:chOff x="885373" y="2222268"/>
            <a:chExt cx="2998939" cy="44638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6E0348B-7C87-1E64-964E-F3C6BD2BB540}"/>
                </a:ext>
              </a:extLst>
            </p:cNvPr>
            <p:cNvSpPr/>
            <p:nvPr/>
          </p:nvSpPr>
          <p:spPr>
            <a:xfrm>
              <a:off x="885373" y="2222268"/>
              <a:ext cx="2998939" cy="395701"/>
            </a:xfrm>
            <a:prstGeom prst="roundRect">
              <a:avLst>
                <a:gd name="adj" fmla="val 50000"/>
              </a:avLst>
            </a:prstGeom>
            <a:solidFill>
              <a:srgbClr val="46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부제목 2">
              <a:hlinkClick r:id="rId4"/>
              <a:extLst>
                <a:ext uri="{FF2B5EF4-FFF2-40B4-BE49-F238E27FC236}">
                  <a16:creationId xmlns:a16="http://schemas.microsoft.com/office/drawing/2014/main" id="{775897D2-9D9A-1379-3D34-943D7631F21B}"/>
                </a:ext>
              </a:extLst>
            </p:cNvPr>
            <p:cNvSpPr txBox="1">
              <a:spLocks/>
            </p:cNvSpPr>
            <p:nvPr/>
          </p:nvSpPr>
          <p:spPr>
            <a:xfrm>
              <a:off x="1107405" y="2265883"/>
              <a:ext cx="2578770" cy="40277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리디자인 웹사이트 바로가기 </a:t>
              </a:r>
              <a:r>
                <a:rPr lang="en-US" altLang="ko-KR" sz="1400" dirty="0">
                  <a:solidFill>
                    <a:schemeClr val="bg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Click!       </a:t>
              </a:r>
              <a:endParaRPr lang="ko-KR" altLang="en-US" sz="140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474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C9094A-7E54-BB9A-3E38-066FC30543B2}"/>
              </a:ext>
            </a:extLst>
          </p:cNvPr>
          <p:cNvSpPr/>
          <p:nvPr/>
        </p:nvSpPr>
        <p:spPr>
          <a:xfrm>
            <a:off x="0" y="0"/>
            <a:ext cx="12192000" cy="1861328"/>
          </a:xfrm>
          <a:prstGeom prst="rect">
            <a:avLst/>
          </a:prstGeom>
          <a:solidFill>
            <a:srgbClr val="D9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12CBB-B57D-4AAF-1494-C724E3C564AE}"/>
              </a:ext>
            </a:extLst>
          </p:cNvPr>
          <p:cNvSpPr txBox="1"/>
          <p:nvPr/>
        </p:nvSpPr>
        <p:spPr>
          <a:xfrm>
            <a:off x="0" y="812897"/>
            <a:ext cx="4400129" cy="570720"/>
          </a:xfrm>
          <a:prstGeom prst="rect">
            <a:avLst/>
          </a:prstGeom>
          <a:noFill/>
        </p:spPr>
        <p:txBody>
          <a:bodyPr wrap="none" lIns="900000" tIns="108000" rIns="0" bIns="0" rtlCol="0">
            <a:spAutoFit/>
          </a:bodyPr>
          <a:lstStyle/>
          <a:p>
            <a:r>
              <a:rPr lang="ko-KR" altLang="en-US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스타일 가이드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B7D4-3646-1401-E477-24A793C92150}"/>
              </a:ext>
            </a:extLst>
          </p:cNvPr>
          <p:cNvSpPr txBox="1"/>
          <p:nvPr/>
        </p:nvSpPr>
        <p:spPr>
          <a:xfrm>
            <a:off x="25878" y="505120"/>
            <a:ext cx="3172597" cy="30777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o-on_small_2021_new" panose="02000500000000000000" pitchFamily="2" charset="0"/>
              </a:rPr>
              <a:t>mo</a:t>
            </a:r>
            <a:r>
              <a:rPr lang="en-US" altLang="ko-KR" sz="2000" dirty="0">
                <a:solidFill>
                  <a:schemeClr val="bg1"/>
                </a:solidFill>
                <a:latin typeface="Mo-on_small_2021_new" panose="02000500000000000000" pitchFamily="2" charset="0"/>
              </a:rPr>
              <a:t>-on</a:t>
            </a:r>
            <a:endParaRPr lang="ko-KR" altLang="en-US" sz="2000" dirty="0">
              <a:solidFill>
                <a:schemeClr val="bg1"/>
              </a:solidFill>
              <a:latin typeface="Mo-on_small_2021_new" panose="02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47866-6B6B-97DC-DC79-5C72D4C20C6C}"/>
              </a:ext>
            </a:extLst>
          </p:cNvPr>
          <p:cNvSpPr txBox="1"/>
          <p:nvPr/>
        </p:nvSpPr>
        <p:spPr>
          <a:xfrm>
            <a:off x="0" y="3062098"/>
            <a:ext cx="2699344" cy="369332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프리텐다드</a:t>
            </a:r>
            <a:r>
              <a:rPr lang="ko-KR" altLang="en-US" sz="2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Bold</a:t>
            </a:r>
            <a:endParaRPr lang="ko-KR" altLang="en-US" sz="100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3D6C0-B240-C0F5-3504-7FD870AADC8E}"/>
              </a:ext>
            </a:extLst>
          </p:cNvPr>
          <p:cNvSpPr txBox="1"/>
          <p:nvPr/>
        </p:nvSpPr>
        <p:spPr>
          <a:xfrm>
            <a:off x="0" y="2357129"/>
            <a:ext cx="1750366" cy="425116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Primary font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931C5-3E11-29CD-57FB-94BE3FC1069D}"/>
              </a:ext>
            </a:extLst>
          </p:cNvPr>
          <p:cNvSpPr txBox="1"/>
          <p:nvPr/>
        </p:nvSpPr>
        <p:spPr>
          <a:xfrm>
            <a:off x="9261826" y="812897"/>
            <a:ext cx="2930176" cy="570720"/>
          </a:xfrm>
          <a:prstGeom prst="rect">
            <a:avLst/>
          </a:prstGeom>
          <a:noFill/>
        </p:spPr>
        <p:txBody>
          <a:bodyPr wrap="none" lIns="0" tIns="108000" rIns="900000" bIns="0" rtlCol="0">
            <a:spAutoFit/>
          </a:bodyPr>
          <a:lstStyle/>
          <a:p>
            <a:pPr algn="r"/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Typograph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4C37F-6551-78CD-DB75-E05AFE020C74}"/>
              </a:ext>
            </a:extLst>
          </p:cNvPr>
          <p:cNvSpPr txBox="1"/>
          <p:nvPr/>
        </p:nvSpPr>
        <p:spPr>
          <a:xfrm>
            <a:off x="0" y="3513238"/>
            <a:ext cx="4041057" cy="369332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오비큠으로</a:t>
            </a:r>
            <a:r>
              <a:rPr lang="ko-KR" altLang="en-US" sz="24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편한 관리  </a:t>
            </a:r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Regular</a:t>
            </a:r>
            <a:endParaRPr lang="ko-KR" altLang="en-US" sz="100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0326A-0652-5CD4-7F76-A986ABF50140}"/>
              </a:ext>
            </a:extLst>
          </p:cNvPr>
          <p:cNvSpPr txBox="1"/>
          <p:nvPr/>
        </p:nvSpPr>
        <p:spPr>
          <a:xfrm>
            <a:off x="-1321" y="4825684"/>
            <a:ext cx="3027959" cy="369332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r>
              <a:rPr lang="en-US" altLang="ko-KR" sz="24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Pretendard</a:t>
            </a:r>
            <a:r>
              <a:rPr lang="ko-KR" altLang="en-US" sz="24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Bold</a:t>
            </a:r>
            <a:endParaRPr lang="ko-KR" altLang="en-US" sz="100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4AB28-EF4D-4D78-1C5D-CC457158F64B}"/>
              </a:ext>
            </a:extLst>
          </p:cNvPr>
          <p:cNvSpPr txBox="1"/>
          <p:nvPr/>
        </p:nvSpPr>
        <p:spPr>
          <a:xfrm>
            <a:off x="-1321" y="4266567"/>
            <a:ext cx="1214963" cy="268150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82B0D3-DB90-82EA-3345-2A24A9CD6B89}"/>
              </a:ext>
            </a:extLst>
          </p:cNvPr>
          <p:cNvSpPr txBox="1"/>
          <p:nvPr/>
        </p:nvSpPr>
        <p:spPr>
          <a:xfrm>
            <a:off x="-1321" y="5276824"/>
            <a:ext cx="3027959" cy="738664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r>
              <a:rPr lang="en-US" altLang="ko-KR" sz="24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MO-ON GREEN</a:t>
            </a:r>
          </a:p>
          <a:p>
            <a:r>
              <a:rPr lang="en-US" altLang="ko-KR" sz="24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PROJECT  </a:t>
            </a:r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Regular</a:t>
            </a:r>
            <a:endParaRPr lang="ko-KR" altLang="en-US" sz="100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ACA768-F4E9-8169-0704-618AFC3D07C1}"/>
              </a:ext>
            </a:extLst>
          </p:cNvPr>
          <p:cNvSpPr txBox="1"/>
          <p:nvPr/>
        </p:nvSpPr>
        <p:spPr>
          <a:xfrm>
            <a:off x="6120383" y="3129309"/>
            <a:ext cx="4062129" cy="276999"/>
          </a:xfrm>
          <a:prstGeom prst="rect">
            <a:avLst/>
          </a:prstGeom>
          <a:noFill/>
        </p:spPr>
        <p:txBody>
          <a:bodyPr wrap="square" lIns="900000" tIns="0" rIns="900000" bIns="0" rtlCol="0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Mo-on_small_2021_new" panose="02000500000000000000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mo</a:t>
            </a:r>
            <a:r>
              <a:rPr lang="en-US" altLang="ko-KR" dirty="0">
                <a:solidFill>
                  <a:srgbClr val="333333"/>
                </a:solidFill>
                <a:latin typeface="Mo-on_small_2021_new" panose="02000500000000000000" pitchFamily="2" charset="0"/>
                <a:ea typeface="Pretendard" panose="02000503000000020004" pitchFamily="50" charset="-127"/>
                <a:cs typeface="Pretendard" panose="02000503000000020004" pitchFamily="50" charset="-127"/>
              </a:rPr>
              <a:t>-on font</a:t>
            </a:r>
            <a:r>
              <a:rPr lang="ko-KR" altLang="en-US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>
              <a:solidFill>
                <a:srgbClr val="AEAEA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4F749B-5F5F-3BFF-2261-14795CE24216}"/>
              </a:ext>
            </a:extLst>
          </p:cNvPr>
          <p:cNvSpPr txBox="1"/>
          <p:nvPr/>
        </p:nvSpPr>
        <p:spPr>
          <a:xfrm>
            <a:off x="6101333" y="2357129"/>
            <a:ext cx="1963565" cy="425116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Secondary font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ENG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8AF51E-82A5-D3A6-2560-5A5B6931F5BD}"/>
              </a:ext>
            </a:extLst>
          </p:cNvPr>
          <p:cNvCxnSpPr>
            <a:cxnSpLocks/>
          </p:cNvCxnSpPr>
          <p:nvPr/>
        </p:nvCxnSpPr>
        <p:spPr>
          <a:xfrm flipV="1">
            <a:off x="6098288" y="2401328"/>
            <a:ext cx="0" cy="3918587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33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13139-DE28-4B13-3899-1E007B69B94E}"/>
              </a:ext>
            </a:extLst>
          </p:cNvPr>
          <p:cNvSpPr/>
          <p:nvPr/>
        </p:nvSpPr>
        <p:spPr>
          <a:xfrm>
            <a:off x="0" y="0"/>
            <a:ext cx="12192000" cy="1861328"/>
          </a:xfrm>
          <a:prstGeom prst="rect">
            <a:avLst/>
          </a:prstGeom>
          <a:solidFill>
            <a:srgbClr val="D9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BEF7-505B-0157-9A88-5ABCCE9FDE02}"/>
              </a:ext>
            </a:extLst>
          </p:cNvPr>
          <p:cNvSpPr txBox="1"/>
          <p:nvPr/>
        </p:nvSpPr>
        <p:spPr>
          <a:xfrm>
            <a:off x="0" y="812897"/>
            <a:ext cx="4400129" cy="570720"/>
          </a:xfrm>
          <a:prstGeom prst="rect">
            <a:avLst/>
          </a:prstGeom>
          <a:noFill/>
        </p:spPr>
        <p:txBody>
          <a:bodyPr wrap="none" lIns="900000" tIns="108000" rIns="0" bIns="0" rtlCol="0">
            <a:spAutoFit/>
          </a:bodyPr>
          <a:lstStyle/>
          <a:p>
            <a:r>
              <a:rPr lang="ko-KR" altLang="en-US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스타일 가이드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C0610-2EA1-BF09-7D6F-4A179F8195CA}"/>
              </a:ext>
            </a:extLst>
          </p:cNvPr>
          <p:cNvSpPr txBox="1"/>
          <p:nvPr/>
        </p:nvSpPr>
        <p:spPr>
          <a:xfrm>
            <a:off x="25878" y="505120"/>
            <a:ext cx="3172597" cy="30777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o-on_small_2021_new" panose="02000500000000000000" pitchFamily="2" charset="0"/>
              </a:rPr>
              <a:t>mo</a:t>
            </a:r>
            <a:r>
              <a:rPr lang="en-US" altLang="ko-KR" sz="2000" dirty="0">
                <a:solidFill>
                  <a:schemeClr val="bg1"/>
                </a:solidFill>
                <a:latin typeface="Mo-on_small_2021_new" panose="02000500000000000000" pitchFamily="2" charset="0"/>
              </a:rPr>
              <a:t>-on</a:t>
            </a:r>
            <a:endParaRPr lang="ko-KR" altLang="en-US" sz="2000" dirty="0">
              <a:solidFill>
                <a:schemeClr val="bg1"/>
              </a:solidFill>
              <a:latin typeface="Mo-on_small_2021_new" panose="02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417A8-59A9-4A41-9EFA-F61C3CAB0E6A}"/>
              </a:ext>
            </a:extLst>
          </p:cNvPr>
          <p:cNvSpPr txBox="1"/>
          <p:nvPr/>
        </p:nvSpPr>
        <p:spPr>
          <a:xfrm>
            <a:off x="10282938" y="812897"/>
            <a:ext cx="1909064" cy="570720"/>
          </a:xfrm>
          <a:prstGeom prst="rect">
            <a:avLst/>
          </a:prstGeom>
          <a:noFill/>
        </p:spPr>
        <p:txBody>
          <a:bodyPr wrap="none" lIns="0" tIns="108000" rIns="900000" bIns="0" rtlCol="0">
            <a:spAutoFit/>
          </a:bodyPr>
          <a:lstStyle/>
          <a:p>
            <a:pPr algn="r"/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Color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FECF2B-D891-CADD-BDA1-BEEB1360CCA6}"/>
              </a:ext>
            </a:extLst>
          </p:cNvPr>
          <p:cNvSpPr/>
          <p:nvPr/>
        </p:nvSpPr>
        <p:spPr>
          <a:xfrm>
            <a:off x="-1" y="4362478"/>
            <a:ext cx="6093711" cy="2495522"/>
          </a:xfrm>
          <a:prstGeom prst="rect">
            <a:avLst/>
          </a:prstGeom>
          <a:solidFill>
            <a:srgbClr val="948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AA2E6A-9C46-77B0-F42B-E2A2EC583162}"/>
              </a:ext>
            </a:extLst>
          </p:cNvPr>
          <p:cNvSpPr/>
          <p:nvPr/>
        </p:nvSpPr>
        <p:spPr>
          <a:xfrm>
            <a:off x="0" y="1864503"/>
            <a:ext cx="6093711" cy="2494800"/>
          </a:xfrm>
          <a:prstGeom prst="rect">
            <a:avLst/>
          </a:prstGeom>
          <a:solidFill>
            <a:srgbClr val="F8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639A8E-836A-BB43-356B-67D10FEF06E7}"/>
              </a:ext>
            </a:extLst>
          </p:cNvPr>
          <p:cNvSpPr/>
          <p:nvPr/>
        </p:nvSpPr>
        <p:spPr>
          <a:xfrm>
            <a:off x="6098288" y="4363748"/>
            <a:ext cx="6093711" cy="249552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E13F3F9-9CBC-C5CD-8B1E-CFA730355F0A}"/>
              </a:ext>
            </a:extLst>
          </p:cNvPr>
          <p:cNvSpPr/>
          <p:nvPr/>
        </p:nvSpPr>
        <p:spPr>
          <a:xfrm>
            <a:off x="6098289" y="1861328"/>
            <a:ext cx="3049200" cy="2501150"/>
          </a:xfrm>
          <a:prstGeom prst="rect">
            <a:avLst/>
          </a:prstGeom>
          <a:solidFill>
            <a:srgbClr val="466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76C4CE-D1DE-33BC-3DDE-4CBCD00E5E5D}"/>
              </a:ext>
            </a:extLst>
          </p:cNvPr>
          <p:cNvSpPr/>
          <p:nvPr/>
        </p:nvSpPr>
        <p:spPr>
          <a:xfrm>
            <a:off x="9142799" y="1861328"/>
            <a:ext cx="3049200" cy="2501150"/>
          </a:xfrm>
          <a:prstGeom prst="rect">
            <a:avLst/>
          </a:prstGeom>
          <a:solidFill>
            <a:srgbClr val="41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F2F183-2911-31CB-BFBE-8F4B5DEFE399}"/>
              </a:ext>
            </a:extLst>
          </p:cNvPr>
          <p:cNvSpPr txBox="1"/>
          <p:nvPr/>
        </p:nvSpPr>
        <p:spPr>
          <a:xfrm>
            <a:off x="5376550" y="3992879"/>
            <a:ext cx="717161" cy="366424"/>
          </a:xfrm>
          <a:prstGeom prst="rect">
            <a:avLst/>
          </a:prstGeom>
          <a:noFill/>
        </p:spPr>
        <p:txBody>
          <a:bodyPr wrap="none" lIns="0" tIns="0" rIns="180000" bIns="180000" rtlCol="0">
            <a:spAutoFit/>
          </a:bodyPr>
          <a:lstStyle/>
          <a:p>
            <a:r>
              <a:rPr lang="en-US" altLang="ko-KR" sz="12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</a:t>
            </a:r>
            <a:r>
              <a:rPr lang="en-US" altLang="ko-KR" sz="10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F8F7F5</a:t>
            </a:r>
            <a:endParaRPr lang="ko-KR" altLang="en-US" sz="1000" dirty="0">
              <a:solidFill>
                <a:srgbClr val="33333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110A2-6812-2D59-7E63-327DB03DC40F}"/>
              </a:ext>
            </a:extLst>
          </p:cNvPr>
          <p:cNvSpPr txBox="1"/>
          <p:nvPr/>
        </p:nvSpPr>
        <p:spPr>
          <a:xfrm>
            <a:off x="5379755" y="6522354"/>
            <a:ext cx="713955" cy="335646"/>
          </a:xfrm>
          <a:prstGeom prst="rect">
            <a:avLst/>
          </a:prstGeom>
          <a:noFill/>
        </p:spPr>
        <p:txBody>
          <a:bodyPr wrap="none" lIns="0" tIns="0" rIns="180000" bIns="180000" rtlCol="0">
            <a:sp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#948A81</a:t>
            </a:r>
            <a:endParaRPr lang="ko-KR" altLang="en-US" sz="1000" dirty="0">
              <a:solidFill>
                <a:srgbClr val="333333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82985-EBBC-70E2-10D6-3986E77607C3}"/>
              </a:ext>
            </a:extLst>
          </p:cNvPr>
          <p:cNvSpPr txBox="1"/>
          <p:nvPr/>
        </p:nvSpPr>
        <p:spPr>
          <a:xfrm>
            <a:off x="8415901" y="4026832"/>
            <a:ext cx="731588" cy="335646"/>
          </a:xfrm>
          <a:prstGeom prst="rect">
            <a:avLst/>
          </a:prstGeom>
          <a:noFill/>
        </p:spPr>
        <p:txBody>
          <a:bodyPr wrap="none" lIns="0" tIns="0" rIns="180000" bIns="180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#466654</a:t>
            </a:r>
            <a:endParaRPr lang="ko-KR" altLang="en-US" sz="1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04C61C-6F25-A125-B6F2-34A8DAEF89ED}"/>
              </a:ext>
            </a:extLst>
          </p:cNvPr>
          <p:cNvSpPr txBox="1"/>
          <p:nvPr/>
        </p:nvSpPr>
        <p:spPr>
          <a:xfrm>
            <a:off x="11479647" y="4026832"/>
            <a:ext cx="712352" cy="335646"/>
          </a:xfrm>
          <a:prstGeom prst="rect">
            <a:avLst/>
          </a:prstGeom>
          <a:noFill/>
        </p:spPr>
        <p:txBody>
          <a:bodyPr wrap="none" lIns="0" tIns="0" rIns="180000" bIns="180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#413A35</a:t>
            </a:r>
            <a:endParaRPr lang="ko-KR" altLang="en-US" sz="1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DF5CA3-4198-9B88-942F-AC7347CC457E}"/>
              </a:ext>
            </a:extLst>
          </p:cNvPr>
          <p:cNvSpPr txBox="1"/>
          <p:nvPr/>
        </p:nvSpPr>
        <p:spPr>
          <a:xfrm>
            <a:off x="11462014" y="6523624"/>
            <a:ext cx="729985" cy="335646"/>
          </a:xfrm>
          <a:prstGeom prst="rect">
            <a:avLst/>
          </a:prstGeom>
          <a:noFill/>
        </p:spPr>
        <p:txBody>
          <a:bodyPr wrap="none" lIns="0" tIns="0" rIns="180000" bIns="18000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#333333</a:t>
            </a:r>
            <a:endParaRPr lang="ko-KR" altLang="en-US" sz="1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9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C9094A-7E54-BB9A-3E38-066FC30543B2}"/>
              </a:ext>
            </a:extLst>
          </p:cNvPr>
          <p:cNvSpPr/>
          <p:nvPr/>
        </p:nvSpPr>
        <p:spPr>
          <a:xfrm>
            <a:off x="0" y="0"/>
            <a:ext cx="12192000" cy="1861328"/>
          </a:xfrm>
          <a:prstGeom prst="rect">
            <a:avLst/>
          </a:prstGeom>
          <a:solidFill>
            <a:srgbClr val="D9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12CBB-B57D-4AAF-1494-C724E3C564AE}"/>
              </a:ext>
            </a:extLst>
          </p:cNvPr>
          <p:cNvSpPr txBox="1"/>
          <p:nvPr/>
        </p:nvSpPr>
        <p:spPr>
          <a:xfrm>
            <a:off x="0" y="812897"/>
            <a:ext cx="4400129" cy="570720"/>
          </a:xfrm>
          <a:prstGeom prst="rect">
            <a:avLst/>
          </a:prstGeom>
          <a:noFill/>
        </p:spPr>
        <p:txBody>
          <a:bodyPr wrap="none" lIns="900000" tIns="108000" rIns="0" bIns="0" rtlCol="0">
            <a:spAutoFit/>
          </a:bodyPr>
          <a:lstStyle/>
          <a:p>
            <a:r>
              <a:rPr lang="ko-KR" altLang="en-US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스타일 가이드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B7D4-3646-1401-E477-24A793C92150}"/>
              </a:ext>
            </a:extLst>
          </p:cNvPr>
          <p:cNvSpPr txBox="1"/>
          <p:nvPr/>
        </p:nvSpPr>
        <p:spPr>
          <a:xfrm>
            <a:off x="25878" y="505120"/>
            <a:ext cx="3172597" cy="30777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o-on_small_2021_new" panose="02000500000000000000" pitchFamily="2" charset="0"/>
              </a:rPr>
              <a:t>mo</a:t>
            </a:r>
            <a:r>
              <a:rPr lang="en-US" altLang="ko-KR" sz="2000" dirty="0">
                <a:solidFill>
                  <a:schemeClr val="bg1"/>
                </a:solidFill>
                <a:latin typeface="Mo-on_small_2021_new" panose="02000500000000000000" pitchFamily="2" charset="0"/>
              </a:rPr>
              <a:t>-on</a:t>
            </a:r>
            <a:endParaRPr lang="ko-KR" altLang="en-US" sz="2000" dirty="0">
              <a:solidFill>
                <a:schemeClr val="bg1"/>
              </a:solidFill>
              <a:latin typeface="Mo-on_small_2021_new" panose="02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3D6C0-B240-C0F5-3504-7FD870AADC8E}"/>
              </a:ext>
            </a:extLst>
          </p:cNvPr>
          <p:cNvSpPr txBox="1"/>
          <p:nvPr/>
        </p:nvSpPr>
        <p:spPr>
          <a:xfrm>
            <a:off x="0" y="2357129"/>
            <a:ext cx="1392896" cy="425116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Icon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931C5-3E11-29CD-57FB-94BE3FC1069D}"/>
              </a:ext>
            </a:extLst>
          </p:cNvPr>
          <p:cNvSpPr txBox="1"/>
          <p:nvPr/>
        </p:nvSpPr>
        <p:spPr>
          <a:xfrm>
            <a:off x="8827411" y="812897"/>
            <a:ext cx="3364591" cy="570720"/>
          </a:xfrm>
          <a:prstGeom prst="rect">
            <a:avLst/>
          </a:prstGeom>
          <a:noFill/>
        </p:spPr>
        <p:txBody>
          <a:bodyPr wrap="none" lIns="0" tIns="108000" rIns="900000" bIns="0" rtlCol="0">
            <a:spAutoFit/>
          </a:bodyPr>
          <a:lstStyle/>
          <a:p>
            <a:pPr algn="r"/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Icon &amp; Button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4F749B-5F5F-3BFF-2261-14795CE24216}"/>
              </a:ext>
            </a:extLst>
          </p:cNvPr>
          <p:cNvSpPr txBox="1"/>
          <p:nvPr/>
        </p:nvSpPr>
        <p:spPr>
          <a:xfrm>
            <a:off x="6101333" y="2357129"/>
            <a:ext cx="1963565" cy="20351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Button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C8AF51E-82A5-D3A6-2560-5A5B6931F5BD}"/>
              </a:ext>
            </a:extLst>
          </p:cNvPr>
          <p:cNvCxnSpPr>
            <a:cxnSpLocks/>
          </p:cNvCxnSpPr>
          <p:nvPr/>
        </p:nvCxnSpPr>
        <p:spPr>
          <a:xfrm flipV="1">
            <a:off x="6098288" y="2401328"/>
            <a:ext cx="0" cy="3918587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81FF447-C3A6-F25F-B628-9C5FC5240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12" y="3103831"/>
            <a:ext cx="173634" cy="173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BB0D7-17A8-D433-1487-F320DFFCD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2" y="3103831"/>
            <a:ext cx="173634" cy="173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8AE26A-52ED-8733-892B-5542E9763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1" y="3103831"/>
            <a:ext cx="173634" cy="173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D3522A-2ABE-636E-1745-40B0BD8F5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85" y="4286030"/>
            <a:ext cx="199512" cy="1995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F89236-6CC8-D7F5-D41F-3FBE6D53A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1" y="4286030"/>
            <a:ext cx="199512" cy="1995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C40E34-C5E3-CD1B-7DF4-1ED406266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34" y="4286030"/>
            <a:ext cx="199512" cy="1995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C11957-C5C3-5C17-DB6E-8CDFC90B5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44" y="4286030"/>
            <a:ext cx="199512" cy="1995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759C7B-1890-BDD0-ED69-CC097E4298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63" y="3103831"/>
            <a:ext cx="173634" cy="1736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8E3D07-92E0-9EA5-2D95-D35B01C31A3B}"/>
              </a:ext>
            </a:extLst>
          </p:cNvPr>
          <p:cNvSpPr txBox="1"/>
          <p:nvPr/>
        </p:nvSpPr>
        <p:spPr>
          <a:xfrm>
            <a:off x="0" y="3771765"/>
            <a:ext cx="1359233" cy="203517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Footer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D35B96-83A5-B3F3-0360-457A9F6304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38" y="2894700"/>
            <a:ext cx="1428750" cy="381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65E8778-A0D0-36B5-B3F1-C6CF2F7BF5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271" y="2894700"/>
            <a:ext cx="1428750" cy="381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5695BD-C63C-B6E8-7078-2174F2E5D1A2}"/>
              </a:ext>
            </a:extLst>
          </p:cNvPr>
          <p:cNvSpPr txBox="1"/>
          <p:nvPr/>
        </p:nvSpPr>
        <p:spPr>
          <a:xfrm>
            <a:off x="8523142" y="3288637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803A0-AA09-ABB7-D132-BF6C03C773CF}"/>
              </a:ext>
            </a:extLst>
          </p:cNvPr>
          <p:cNvSpPr txBox="1"/>
          <p:nvPr/>
        </p:nvSpPr>
        <p:spPr>
          <a:xfrm>
            <a:off x="6918648" y="3288637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C0DA00-18F1-8E9F-B778-2705704C74BC}"/>
              </a:ext>
            </a:extLst>
          </p:cNvPr>
          <p:cNvSpPr txBox="1"/>
          <p:nvPr/>
        </p:nvSpPr>
        <p:spPr>
          <a:xfrm>
            <a:off x="6101333" y="3966656"/>
            <a:ext cx="2421809" cy="20351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Thumbnail Badge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F652E17-FA00-288F-C6BD-CA919B8136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34" y="4433786"/>
            <a:ext cx="1206400" cy="120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F6106B-A399-F8EC-F793-11DC3CBFF3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63" y="4433786"/>
            <a:ext cx="1206000" cy="120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E2F537-8661-F492-00C9-59C43ECE50F5}"/>
              </a:ext>
            </a:extLst>
          </p:cNvPr>
          <p:cNvSpPr txBox="1"/>
          <p:nvPr/>
        </p:nvSpPr>
        <p:spPr>
          <a:xfrm>
            <a:off x="8523142" y="560437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B606F-E458-37A5-A70C-AEA04492DA05}"/>
              </a:ext>
            </a:extLst>
          </p:cNvPr>
          <p:cNvSpPr txBox="1"/>
          <p:nvPr/>
        </p:nvSpPr>
        <p:spPr>
          <a:xfrm>
            <a:off x="6918648" y="5604373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7855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C9094A-7E54-BB9A-3E38-066FC30543B2}"/>
              </a:ext>
            </a:extLst>
          </p:cNvPr>
          <p:cNvSpPr/>
          <p:nvPr/>
        </p:nvSpPr>
        <p:spPr>
          <a:xfrm>
            <a:off x="0" y="0"/>
            <a:ext cx="12192000" cy="1861328"/>
          </a:xfrm>
          <a:prstGeom prst="rect">
            <a:avLst/>
          </a:prstGeom>
          <a:solidFill>
            <a:srgbClr val="D9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12CBB-B57D-4AAF-1494-C724E3C564AE}"/>
              </a:ext>
            </a:extLst>
          </p:cNvPr>
          <p:cNvSpPr txBox="1"/>
          <p:nvPr/>
        </p:nvSpPr>
        <p:spPr>
          <a:xfrm>
            <a:off x="0" y="812897"/>
            <a:ext cx="4400129" cy="570720"/>
          </a:xfrm>
          <a:prstGeom prst="rect">
            <a:avLst/>
          </a:prstGeom>
          <a:noFill/>
        </p:spPr>
        <p:txBody>
          <a:bodyPr wrap="none" lIns="900000" tIns="108000" rIns="0" bIns="0" rtlCol="0">
            <a:spAutoFit/>
          </a:bodyPr>
          <a:lstStyle/>
          <a:p>
            <a:r>
              <a:rPr lang="ko-KR" altLang="en-US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스타일 가이드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FB7D4-3646-1401-E477-24A793C92150}"/>
              </a:ext>
            </a:extLst>
          </p:cNvPr>
          <p:cNvSpPr txBox="1"/>
          <p:nvPr/>
        </p:nvSpPr>
        <p:spPr>
          <a:xfrm>
            <a:off x="25878" y="505120"/>
            <a:ext cx="3172597" cy="307777"/>
          </a:xfrm>
          <a:prstGeom prst="rect">
            <a:avLst/>
          </a:prstGeom>
          <a:noFill/>
        </p:spPr>
        <p:txBody>
          <a:bodyPr wrap="square" lIns="900000" tIns="0" rIns="0" bIns="0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Mo-on_small_2021_new" panose="02000500000000000000" pitchFamily="2" charset="0"/>
              </a:rPr>
              <a:t>mo</a:t>
            </a:r>
            <a:r>
              <a:rPr lang="en-US" altLang="ko-KR" sz="2000" dirty="0">
                <a:solidFill>
                  <a:schemeClr val="bg1"/>
                </a:solidFill>
                <a:latin typeface="Mo-on_small_2021_new" panose="02000500000000000000" pitchFamily="2" charset="0"/>
              </a:rPr>
              <a:t>-on</a:t>
            </a:r>
            <a:endParaRPr lang="ko-KR" altLang="en-US" sz="2000" dirty="0">
              <a:solidFill>
                <a:schemeClr val="bg1"/>
              </a:solidFill>
              <a:latin typeface="Mo-on_small_2021_new" panose="02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3D6C0-B240-C0F5-3504-7FD870AADC8E}"/>
              </a:ext>
            </a:extLst>
          </p:cNvPr>
          <p:cNvSpPr txBox="1"/>
          <p:nvPr/>
        </p:nvSpPr>
        <p:spPr>
          <a:xfrm>
            <a:off x="0" y="2357129"/>
            <a:ext cx="1599684" cy="203517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Sub menu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931C5-3E11-29CD-57FB-94BE3FC1069D}"/>
              </a:ext>
            </a:extLst>
          </p:cNvPr>
          <p:cNvSpPr txBox="1"/>
          <p:nvPr/>
        </p:nvSpPr>
        <p:spPr>
          <a:xfrm>
            <a:off x="10173935" y="812897"/>
            <a:ext cx="2018067" cy="570720"/>
          </a:xfrm>
          <a:prstGeom prst="rect">
            <a:avLst/>
          </a:prstGeom>
          <a:noFill/>
        </p:spPr>
        <p:txBody>
          <a:bodyPr wrap="none" lIns="0" tIns="108000" rIns="900000" bIns="0" rtlCol="0">
            <a:spAutoFit/>
          </a:bodyPr>
          <a:lstStyle/>
          <a:p>
            <a:pPr algn="r"/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Hover</a:t>
            </a:r>
            <a:endParaRPr lang="ko-KR" altLang="en-US" sz="3000" dirty="0">
              <a:solidFill>
                <a:srgbClr val="333333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5695BD-C63C-B6E8-7078-2174F2E5D1A2}"/>
              </a:ext>
            </a:extLst>
          </p:cNvPr>
          <p:cNvSpPr txBox="1"/>
          <p:nvPr/>
        </p:nvSpPr>
        <p:spPr>
          <a:xfrm>
            <a:off x="9240624" y="4140739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803A0-AA09-ABB7-D132-BF6C03C773CF}"/>
              </a:ext>
            </a:extLst>
          </p:cNvPr>
          <p:cNvSpPr txBox="1"/>
          <p:nvPr/>
        </p:nvSpPr>
        <p:spPr>
          <a:xfrm>
            <a:off x="6919612" y="4140741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63D048-0AE1-48B6-0A9C-D47B081D6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77" y="2889129"/>
            <a:ext cx="1969200" cy="1251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9708E9-1C75-9B94-9770-D3B3FBDA4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77" y="2889129"/>
            <a:ext cx="1969200" cy="125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E598A9-4EC5-66B8-5064-9724E93AAD3D}"/>
              </a:ext>
            </a:extLst>
          </p:cNvPr>
          <p:cNvSpPr txBox="1"/>
          <p:nvPr/>
        </p:nvSpPr>
        <p:spPr>
          <a:xfrm>
            <a:off x="6093713" y="2357129"/>
            <a:ext cx="2269739" cy="203517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Product line section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F0FD8A-3F19-D428-06C3-538B2FB53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2" y="2889129"/>
            <a:ext cx="1191600" cy="10772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C461325-1868-0194-ACBA-462A0585DF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2889129"/>
            <a:ext cx="1191600" cy="10772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225F1F-5EE7-BBE0-783B-4510F00FA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64" y="2889129"/>
            <a:ext cx="1191600" cy="1077206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867E06-B039-55C1-A160-ACBF7A97F7F7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8970977" y="3514934"/>
            <a:ext cx="360000" cy="0"/>
          </a:xfrm>
          <a:prstGeom prst="straightConnector1">
            <a:avLst/>
          </a:prstGeom>
          <a:ln>
            <a:solidFill>
              <a:srgbClr val="948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73B338-06FD-55EE-8478-0D973E156E58}"/>
              </a:ext>
            </a:extLst>
          </p:cNvPr>
          <p:cNvSpPr txBox="1"/>
          <p:nvPr/>
        </p:nvSpPr>
        <p:spPr>
          <a:xfrm>
            <a:off x="2350381" y="3966335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5BEC06-9E1D-57CB-2901-70EAB9076C2B}"/>
              </a:ext>
            </a:extLst>
          </p:cNvPr>
          <p:cNvSpPr txBox="1"/>
          <p:nvPr/>
        </p:nvSpPr>
        <p:spPr>
          <a:xfrm>
            <a:off x="787435" y="3966335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328A4E0-0717-B287-D5BE-31C40C1A1818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>
            <a:off x="2081042" y="3427732"/>
            <a:ext cx="369311" cy="0"/>
          </a:xfrm>
          <a:prstGeom prst="straightConnector1">
            <a:avLst/>
          </a:prstGeom>
          <a:ln>
            <a:solidFill>
              <a:srgbClr val="948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849A7AB-84E2-DFD9-AFCB-F320FE2A7870}"/>
              </a:ext>
            </a:extLst>
          </p:cNvPr>
          <p:cNvCxnSpPr/>
          <p:nvPr/>
        </p:nvCxnSpPr>
        <p:spPr>
          <a:xfrm>
            <a:off x="3641953" y="3427732"/>
            <a:ext cx="369311" cy="0"/>
          </a:xfrm>
          <a:prstGeom prst="straightConnector1">
            <a:avLst/>
          </a:prstGeom>
          <a:ln>
            <a:solidFill>
              <a:srgbClr val="948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A6C0E7-68EE-2243-51E0-90BDEAD22ABA}"/>
              </a:ext>
            </a:extLst>
          </p:cNvPr>
          <p:cNvSpPr txBox="1"/>
          <p:nvPr/>
        </p:nvSpPr>
        <p:spPr>
          <a:xfrm>
            <a:off x="0" y="4867953"/>
            <a:ext cx="2030891" cy="203517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Main visual slide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10FCBF-4251-471F-BEE0-6A3C367B8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3" y="5410322"/>
            <a:ext cx="5536378" cy="426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ADB52-194A-BA70-C822-02C6B532DF3D}"/>
              </a:ext>
            </a:extLst>
          </p:cNvPr>
          <p:cNvSpPr txBox="1"/>
          <p:nvPr/>
        </p:nvSpPr>
        <p:spPr>
          <a:xfrm>
            <a:off x="2672369" y="582581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B4C7-71ED-2EB8-A089-2309FF2273FF}"/>
              </a:ext>
            </a:extLst>
          </p:cNvPr>
          <p:cNvSpPr txBox="1"/>
          <p:nvPr/>
        </p:nvSpPr>
        <p:spPr>
          <a:xfrm>
            <a:off x="889442" y="5825813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DA0E1-E29A-59E1-D9CD-66C31A76C8AC}"/>
              </a:ext>
            </a:extLst>
          </p:cNvPr>
          <p:cNvSpPr txBox="1"/>
          <p:nvPr/>
        </p:nvSpPr>
        <p:spPr>
          <a:xfrm>
            <a:off x="6093713" y="4867953"/>
            <a:ext cx="1994023" cy="203517"/>
          </a:xfrm>
          <a:prstGeom prst="rect">
            <a:avLst/>
          </a:prstGeom>
          <a:noFill/>
        </p:spPr>
        <p:txBody>
          <a:bodyPr wrap="none" lIns="90000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D9CDB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Product section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B1B61A-C109-8534-0552-B606EA757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77" y="5414393"/>
            <a:ext cx="1437773" cy="4220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9C5E91-2691-8AC2-8006-87D8EEB32FC0}"/>
              </a:ext>
            </a:extLst>
          </p:cNvPr>
          <p:cNvSpPr txBox="1"/>
          <p:nvPr/>
        </p:nvSpPr>
        <p:spPr>
          <a:xfrm>
            <a:off x="7921146" y="5836426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Hover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57656A-2F80-44A2-3912-A94E6B0568CD}"/>
              </a:ext>
            </a:extLst>
          </p:cNvPr>
          <p:cNvSpPr txBox="1"/>
          <p:nvPr/>
        </p:nvSpPr>
        <p:spPr>
          <a:xfrm>
            <a:off x="7068311" y="5836426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AEAEA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Normal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842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3E32AD30-439C-50DA-CC80-D954FB4E63C1}"/>
              </a:ext>
            </a:extLst>
          </p:cNvPr>
          <p:cNvSpPr/>
          <p:nvPr/>
        </p:nvSpPr>
        <p:spPr>
          <a:xfrm>
            <a:off x="2092448" y="2658087"/>
            <a:ext cx="3952639" cy="3952639"/>
          </a:xfrm>
          <a:prstGeom prst="ellipse">
            <a:avLst/>
          </a:prstGeom>
          <a:gradFill>
            <a:gsLst>
              <a:gs pos="0">
                <a:srgbClr val="7B9E78"/>
              </a:gs>
              <a:gs pos="65000">
                <a:srgbClr val="5B7B59"/>
              </a:gs>
              <a:gs pos="100000">
                <a:srgbClr val="506E4E"/>
              </a:gs>
            </a:gsLst>
            <a:lin ang="2700000" scaled="1"/>
          </a:gradFill>
          <a:ln>
            <a:noFill/>
          </a:ln>
          <a:effectLst>
            <a:outerShdw blurRad="317500" dist="38100" dir="8100000" sx="102000" sy="102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818425D-C4EA-0D82-6098-C034B336C941}"/>
              </a:ext>
            </a:extLst>
          </p:cNvPr>
          <p:cNvSpPr/>
          <p:nvPr/>
        </p:nvSpPr>
        <p:spPr>
          <a:xfrm>
            <a:off x="6045086" y="0"/>
            <a:ext cx="5870778" cy="5583465"/>
          </a:xfrm>
          <a:custGeom>
            <a:avLst/>
            <a:gdLst>
              <a:gd name="connsiteX0" fmla="*/ 1675235 w 5870778"/>
              <a:gd name="connsiteY0" fmla="*/ 0 h 5583465"/>
              <a:gd name="connsiteX1" fmla="*/ 4195543 w 5870778"/>
              <a:gd name="connsiteY1" fmla="*/ 0 h 5583465"/>
              <a:gd name="connsiteX2" fmla="*/ 4334570 w 5870778"/>
              <a:gd name="connsiteY2" fmla="*/ 66973 h 5583465"/>
              <a:gd name="connsiteX3" fmla="*/ 5870778 w 5870778"/>
              <a:gd name="connsiteY3" fmla="*/ 2648076 h 5583465"/>
              <a:gd name="connsiteX4" fmla="*/ 2935389 w 5870778"/>
              <a:gd name="connsiteY4" fmla="*/ 5583465 h 5583465"/>
              <a:gd name="connsiteX5" fmla="*/ 0 w 5870778"/>
              <a:gd name="connsiteY5" fmla="*/ 2648076 h 5583465"/>
              <a:gd name="connsiteX6" fmla="*/ 1536208 w 5870778"/>
              <a:gd name="connsiteY6" fmla="*/ 66973 h 558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0778" h="5583465">
                <a:moveTo>
                  <a:pt x="1675235" y="0"/>
                </a:moveTo>
                <a:lnTo>
                  <a:pt x="4195543" y="0"/>
                </a:lnTo>
                <a:lnTo>
                  <a:pt x="4334570" y="66973"/>
                </a:lnTo>
                <a:cubicBezTo>
                  <a:pt x="5249605" y="564049"/>
                  <a:pt x="5870778" y="1533521"/>
                  <a:pt x="5870778" y="2648076"/>
                </a:cubicBezTo>
                <a:cubicBezTo>
                  <a:pt x="5870778" y="4269247"/>
                  <a:pt x="4556560" y="5583465"/>
                  <a:pt x="2935389" y="5583465"/>
                </a:cubicBezTo>
                <a:cubicBezTo>
                  <a:pt x="1314218" y="5583465"/>
                  <a:pt x="0" y="4269247"/>
                  <a:pt x="0" y="2648076"/>
                </a:cubicBezTo>
                <a:cubicBezTo>
                  <a:pt x="0" y="1533521"/>
                  <a:pt x="621174" y="564049"/>
                  <a:pt x="1536208" y="66973"/>
                </a:cubicBezTo>
                <a:close/>
              </a:path>
            </a:pathLst>
          </a:custGeom>
          <a:gradFill>
            <a:gsLst>
              <a:gs pos="0">
                <a:srgbClr val="DF6A6A"/>
              </a:gs>
              <a:gs pos="69000">
                <a:srgbClr val="A34646"/>
              </a:gs>
              <a:gs pos="100000">
                <a:srgbClr val="8E3A3A"/>
              </a:gs>
            </a:gsLst>
            <a:lin ang="2700000" scaled="1"/>
          </a:gradFill>
          <a:ln>
            <a:noFill/>
          </a:ln>
          <a:effectLst>
            <a:outerShdw blurRad="317500" dist="38100" dir="8100000" sx="102000" sy="102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F8E43-1A3A-2F32-F85C-8834FFB32877}"/>
              </a:ext>
            </a:extLst>
          </p:cNvPr>
          <p:cNvSpPr txBox="1"/>
          <p:nvPr/>
        </p:nvSpPr>
        <p:spPr>
          <a:xfrm>
            <a:off x="3833126" y="3409380"/>
            <a:ext cx="4712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장점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4EF4D-C589-D3ED-F568-83648AA19317}"/>
              </a:ext>
            </a:extLst>
          </p:cNvPr>
          <p:cNvSpPr txBox="1"/>
          <p:nvPr/>
        </p:nvSpPr>
        <p:spPr>
          <a:xfrm>
            <a:off x="2092448" y="4324224"/>
            <a:ext cx="3952639" cy="1517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웹페이지의 전체적인 </a:t>
            </a:r>
            <a:r>
              <a:rPr lang="ko-KR" altLang="en-US" sz="18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50" charset="-127"/>
              </a:rPr>
              <a:t>색상은</a:t>
            </a:r>
            <a:endParaRPr lang="en-US" altLang="ko-KR" sz="1800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50" charset="-127"/>
              </a:rPr>
              <a:t>브랜드의 분위기에 잘 어울린다</a:t>
            </a:r>
            <a:r>
              <a:rPr lang="en-US" altLang="ko-KR" sz="18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50" charset="-127"/>
              </a:rPr>
              <a:t>.</a:t>
            </a:r>
          </a:p>
          <a:p>
            <a:pPr algn="ctr">
              <a:lnSpc>
                <a:spcPts val="2400"/>
              </a:lnSpc>
            </a:pPr>
            <a:endParaRPr lang="en-US" altLang="ko-KR" sz="18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메인에서 여러가지 상품을</a:t>
            </a:r>
            <a:endParaRPr lang="en-US" altLang="ko-KR" sz="18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한 번에 볼 수 있어서 좋다</a:t>
            </a:r>
            <a:r>
              <a:rPr lang="en-US" altLang="ko-KR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40A60-4C4D-C1FD-5544-E7C0CAA18401}"/>
              </a:ext>
            </a:extLst>
          </p:cNvPr>
          <p:cNvSpPr txBox="1"/>
          <p:nvPr/>
        </p:nvSpPr>
        <p:spPr>
          <a:xfrm>
            <a:off x="8744833" y="947426"/>
            <a:ext cx="4712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단점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B9CC7-68B4-3D5F-4589-8B13E6BCA32F}"/>
              </a:ext>
            </a:extLst>
          </p:cNvPr>
          <p:cNvSpPr txBox="1"/>
          <p:nvPr/>
        </p:nvSpPr>
        <p:spPr>
          <a:xfrm>
            <a:off x="6045087" y="2240368"/>
            <a:ext cx="5870777" cy="1825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8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미니멀하고</a:t>
            </a: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고급스러운 제품 디자인에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비해</a:t>
            </a:r>
            <a:endParaRPr lang="en-US" altLang="ko-KR" sz="18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웹페이지는 불필요한 디테일이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너무 많고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정렬이</a:t>
            </a:r>
            <a:endParaRPr lang="en-US" altLang="ko-KR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일관성이 없어</a:t>
            </a:r>
            <a:r>
              <a:rPr lang="en-US" altLang="ko-KR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50" charset="-127"/>
              </a:rPr>
              <a:t>복잡하고 지저분해 보인다</a:t>
            </a:r>
            <a:r>
              <a:rPr lang="en-US" altLang="ko-KR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  <a:cs typeface="Pretendard Medium" panose="02000603000000020004" pitchFamily="50" charset="-127"/>
              </a:rPr>
              <a:t>.</a:t>
            </a:r>
          </a:p>
          <a:p>
            <a:pPr algn="ctr">
              <a:lnSpc>
                <a:spcPts val="2400"/>
              </a:lnSpc>
            </a:pPr>
            <a:endParaRPr lang="en-US" altLang="ko-KR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고객이 찾지 않을 것 같은 정보들이</a:t>
            </a:r>
            <a:endParaRPr lang="en-US" altLang="ko-KR" sz="1800" dirty="0">
              <a:solidFill>
                <a:schemeClr val="bg1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800" dirty="0" err="1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메인에</a:t>
            </a:r>
            <a:r>
              <a:rPr lang="ko-KR" altLang="en-US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많이 나와있어서 정리가 필요하다</a:t>
            </a:r>
            <a:r>
              <a:rPr lang="en-US" altLang="ko-KR" sz="1800" dirty="0">
                <a:solidFill>
                  <a:schemeClr val="bg1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3744219-3BA8-3BBB-9B62-EF4B9352420A}"/>
              </a:ext>
            </a:extLst>
          </p:cNvPr>
          <p:cNvCxnSpPr>
            <a:cxnSpLocks/>
          </p:cNvCxnSpPr>
          <p:nvPr/>
        </p:nvCxnSpPr>
        <p:spPr>
          <a:xfrm>
            <a:off x="7275500" y="1762125"/>
            <a:ext cx="34099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0E539FA-3C21-17DD-2318-F7AB22E34878}"/>
              </a:ext>
            </a:extLst>
          </p:cNvPr>
          <p:cNvCxnSpPr>
            <a:cxnSpLocks/>
          </p:cNvCxnSpPr>
          <p:nvPr/>
        </p:nvCxnSpPr>
        <p:spPr>
          <a:xfrm>
            <a:off x="2716217" y="4046754"/>
            <a:ext cx="2705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2A2231-1FF3-D1B8-A127-87C3CCDA827A}"/>
              </a:ext>
            </a:extLst>
          </p:cNvPr>
          <p:cNvSpPr txBox="1"/>
          <p:nvPr/>
        </p:nvSpPr>
        <p:spPr>
          <a:xfrm>
            <a:off x="1617931" y="507996"/>
            <a:ext cx="21063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모온</a:t>
            </a:r>
            <a:r>
              <a:rPr lang="en-US" altLang="ko-KR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장단점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15EFC-84D8-5252-5D80-9F7DE552D650}"/>
              </a:ext>
            </a:extLst>
          </p:cNvPr>
          <p:cNvSpPr txBox="1"/>
          <p:nvPr/>
        </p:nvSpPr>
        <p:spPr>
          <a:xfrm>
            <a:off x="899071" y="505120"/>
            <a:ext cx="3735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01.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7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E91B3D-4BFF-0F53-88C1-E14699DCF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942" y="1190445"/>
            <a:ext cx="2031306" cy="5667555"/>
          </a:xfrm>
          <a:prstGeom prst="rect">
            <a:avLst/>
          </a:prstGeom>
          <a:effectLst>
            <a:outerShdw blurRad="254000" dist="19050" dir="5400000" algn="ctr" rotWithShape="0">
              <a:srgbClr val="000000">
                <a:alpha val="2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2DC75C-BEB4-1F28-0D4F-8073BBC70290}"/>
              </a:ext>
            </a:extLst>
          </p:cNvPr>
          <p:cNvSpPr txBox="1"/>
          <p:nvPr/>
        </p:nvSpPr>
        <p:spPr>
          <a:xfrm>
            <a:off x="9099878" y="642546"/>
            <a:ext cx="598882" cy="481029"/>
          </a:xfrm>
          <a:prstGeom prst="rect">
            <a:avLst/>
          </a:prstGeom>
          <a:noFill/>
        </p:spPr>
        <p:txBody>
          <a:bodyPr wrap="non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빌드웰러</a:t>
            </a:r>
            <a:r>
              <a:rPr lang="ko-KR" altLang="en-US" sz="10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▶</a:t>
            </a:r>
            <a:endParaRPr lang="en-US" altLang="ko-KR" sz="10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스테나</a:t>
            </a:r>
            <a:r>
              <a:rPr lang="ko-KR" altLang="en-US" sz="10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▼</a:t>
            </a:r>
            <a:endParaRPr lang="en-US" altLang="ko-KR" sz="10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A538E4-72BE-53BA-9F6C-B8331FA99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466" y="0"/>
            <a:ext cx="1774761" cy="5943600"/>
          </a:xfrm>
          <a:prstGeom prst="rect">
            <a:avLst/>
          </a:prstGeom>
          <a:effectLst>
            <a:outerShdw blurRad="254000" dist="19050" dir="5400000" algn="ctr" rotWithShape="0">
              <a:srgbClr val="000000">
                <a:alpha val="2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43B7BE-8217-57AC-29CF-6C434B07A138}"/>
              </a:ext>
            </a:extLst>
          </p:cNvPr>
          <p:cNvSpPr txBox="1"/>
          <p:nvPr/>
        </p:nvSpPr>
        <p:spPr>
          <a:xfrm>
            <a:off x="8622" y="2131114"/>
            <a:ext cx="1977626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심플한</a:t>
            </a:r>
            <a:endParaRPr lang="en-US" altLang="ko-KR" dirty="0">
              <a:solidFill>
                <a:srgbClr val="7B9E78"/>
              </a:solidFill>
              <a:latin typeface="프리젠테이션 7 Bold" pitchFamily="2" charset="-127"/>
              <a:ea typeface="프리젠테이션 7 Bold" pitchFamily="2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레이아웃</a:t>
            </a:r>
            <a:endParaRPr lang="en-US" altLang="ko-KR" dirty="0">
              <a:solidFill>
                <a:srgbClr val="7B9E78"/>
              </a:solidFill>
              <a:latin typeface="프리젠테이션 7 Bold" pitchFamily="2" charset="-127"/>
              <a:ea typeface="프리젠테이션 7 Bold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76FDE-4A7F-DE97-24C5-B4B3FB98901C}"/>
              </a:ext>
            </a:extLst>
          </p:cNvPr>
          <p:cNvSpPr txBox="1"/>
          <p:nvPr/>
        </p:nvSpPr>
        <p:spPr>
          <a:xfrm>
            <a:off x="2147680" y="2131114"/>
            <a:ext cx="4513422" cy="553998"/>
          </a:xfrm>
          <a:prstGeom prst="rect">
            <a:avLst/>
          </a:prstGeom>
          <a:noFill/>
        </p:spPr>
        <p:txBody>
          <a:bodyPr wrap="square" lIns="720000" tIns="0" rIns="36000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규칙적인 구성과 정렬이 사용자의 입장에서 편안하게 느껴지고 완성도 높게 보인다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A0B5750-F7F3-B010-3AF6-E291FFB71A78}"/>
              </a:ext>
            </a:extLst>
          </p:cNvPr>
          <p:cNvCxnSpPr>
            <a:cxnSpLocks/>
          </p:cNvCxnSpPr>
          <p:nvPr/>
        </p:nvCxnSpPr>
        <p:spPr>
          <a:xfrm>
            <a:off x="903976" y="1813068"/>
            <a:ext cx="57600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8A52EA-8FCD-9970-D4D8-D65CE4A19913}"/>
              </a:ext>
            </a:extLst>
          </p:cNvPr>
          <p:cNvSpPr txBox="1"/>
          <p:nvPr/>
        </p:nvSpPr>
        <p:spPr>
          <a:xfrm>
            <a:off x="5748" y="3320658"/>
            <a:ext cx="2197238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사진 위주의</a:t>
            </a:r>
            <a:endParaRPr lang="en-US" altLang="ko-KR" dirty="0">
              <a:solidFill>
                <a:srgbClr val="7B9E78"/>
              </a:solidFill>
              <a:latin typeface="프리젠테이션 7 Bold" pitchFamily="2" charset="-127"/>
              <a:ea typeface="프리젠테이션 7 Bold" pitchFamily="2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디테일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E86EA-98DA-34EB-7FDC-84F337EB330D}"/>
              </a:ext>
            </a:extLst>
          </p:cNvPr>
          <p:cNvSpPr txBox="1"/>
          <p:nvPr/>
        </p:nvSpPr>
        <p:spPr>
          <a:xfrm>
            <a:off x="2151059" y="3320658"/>
            <a:ext cx="4510044" cy="553998"/>
          </a:xfrm>
          <a:prstGeom prst="rect">
            <a:avLst/>
          </a:prstGeom>
          <a:noFill/>
        </p:spPr>
        <p:txBody>
          <a:bodyPr wrap="square" lIns="720000" tIns="0" rIns="36000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별다른 기교없이 잘 찍은 사진과 필요한 텍스트만으로 구성하여 제품에 집중할 수 있다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263D17-4E37-5B6D-E6E2-793269100BA6}"/>
              </a:ext>
            </a:extLst>
          </p:cNvPr>
          <p:cNvCxnSpPr>
            <a:cxnSpLocks/>
          </p:cNvCxnSpPr>
          <p:nvPr/>
        </p:nvCxnSpPr>
        <p:spPr>
          <a:xfrm>
            <a:off x="901102" y="3002612"/>
            <a:ext cx="57600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FE8439-079C-3A75-AF98-C00F2FFBBFC8}"/>
              </a:ext>
            </a:extLst>
          </p:cNvPr>
          <p:cNvSpPr txBox="1"/>
          <p:nvPr/>
        </p:nvSpPr>
        <p:spPr>
          <a:xfrm>
            <a:off x="8677" y="4523002"/>
            <a:ext cx="1624965" cy="276999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B73C4-6B70-7440-86AC-7EFECBDCFD65}"/>
              </a:ext>
            </a:extLst>
          </p:cNvPr>
          <p:cNvSpPr txBox="1"/>
          <p:nvPr/>
        </p:nvSpPr>
        <p:spPr>
          <a:xfrm>
            <a:off x="2181559" y="4523002"/>
            <a:ext cx="4479543" cy="553998"/>
          </a:xfrm>
          <a:prstGeom prst="rect">
            <a:avLst/>
          </a:prstGeom>
          <a:noFill/>
        </p:spPr>
        <p:txBody>
          <a:bodyPr wrap="square" lIns="720000" tIns="0" rIns="36000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화면 전체를 채우는 영상으로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시선을 압도하고 브랜드의 색깔을 한 번에 소개한다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C33FF38-C44D-4228-74FD-944398FBDE09}"/>
              </a:ext>
            </a:extLst>
          </p:cNvPr>
          <p:cNvCxnSpPr>
            <a:cxnSpLocks/>
          </p:cNvCxnSpPr>
          <p:nvPr/>
        </p:nvCxnSpPr>
        <p:spPr>
          <a:xfrm>
            <a:off x="904031" y="4204956"/>
            <a:ext cx="57600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106060-B367-08DD-CA74-86D071AC591E}"/>
              </a:ext>
            </a:extLst>
          </p:cNvPr>
          <p:cNvSpPr txBox="1"/>
          <p:nvPr/>
        </p:nvSpPr>
        <p:spPr>
          <a:xfrm>
            <a:off x="8677" y="5706618"/>
            <a:ext cx="2020908" cy="276999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정보 요약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65CB9-9073-1432-8B23-FD1EBCED5A8B}"/>
              </a:ext>
            </a:extLst>
          </p:cNvPr>
          <p:cNvSpPr txBox="1"/>
          <p:nvPr/>
        </p:nvSpPr>
        <p:spPr>
          <a:xfrm>
            <a:off x="2132827" y="5706618"/>
            <a:ext cx="4528275" cy="553998"/>
          </a:xfrm>
          <a:prstGeom prst="rect">
            <a:avLst/>
          </a:prstGeom>
          <a:noFill/>
        </p:spPr>
        <p:txBody>
          <a:bodyPr wrap="square" lIns="720000" tIns="0" rIns="36000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헤더와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푸터에는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꼭 필요한 내용만 넣어두었고 그 마저도 깔끔하게 정리 되어있다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A5298E-69A1-CCA7-748D-28F1BBC4DBE9}"/>
              </a:ext>
            </a:extLst>
          </p:cNvPr>
          <p:cNvCxnSpPr>
            <a:cxnSpLocks/>
          </p:cNvCxnSpPr>
          <p:nvPr/>
        </p:nvCxnSpPr>
        <p:spPr>
          <a:xfrm>
            <a:off x="904031" y="5381193"/>
            <a:ext cx="5759856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0FD2AE-8294-FA18-7BA4-9D1C9E01FC42}"/>
              </a:ext>
            </a:extLst>
          </p:cNvPr>
          <p:cNvSpPr txBox="1"/>
          <p:nvPr/>
        </p:nvSpPr>
        <p:spPr>
          <a:xfrm>
            <a:off x="1617931" y="507996"/>
            <a:ext cx="21063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경쟁사 웹페이지 분석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30E20-0152-A742-EE7D-AEDC09A6D7B7}"/>
              </a:ext>
            </a:extLst>
          </p:cNvPr>
          <p:cNvSpPr txBox="1"/>
          <p:nvPr/>
        </p:nvSpPr>
        <p:spPr>
          <a:xfrm>
            <a:off x="899071" y="505120"/>
            <a:ext cx="4087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02.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6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512228-BF56-3B31-5773-9DAD3F45D2B5}"/>
              </a:ext>
            </a:extLst>
          </p:cNvPr>
          <p:cNvSpPr txBox="1"/>
          <p:nvPr/>
        </p:nvSpPr>
        <p:spPr>
          <a:xfrm>
            <a:off x="8622" y="2131114"/>
            <a:ext cx="1977626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일관적인</a:t>
            </a:r>
            <a:endParaRPr lang="en-US" altLang="ko-KR" dirty="0">
              <a:solidFill>
                <a:srgbClr val="7B9E78"/>
              </a:solidFill>
              <a:latin typeface="프리젠테이션 7 Bold" pitchFamily="2" charset="-127"/>
              <a:ea typeface="프리젠테이션 7 Bold" pitchFamily="2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A63AD-F6AE-869D-FDD2-92D7D0842F5A}"/>
              </a:ext>
            </a:extLst>
          </p:cNvPr>
          <p:cNvSpPr txBox="1"/>
          <p:nvPr/>
        </p:nvSpPr>
        <p:spPr>
          <a:xfrm>
            <a:off x="2147680" y="2131114"/>
            <a:ext cx="7868410" cy="553998"/>
          </a:xfrm>
          <a:prstGeom prst="rect">
            <a:avLst/>
          </a:prstGeom>
          <a:noFill/>
        </p:spPr>
        <p:txBody>
          <a:bodyPr wrap="none" lIns="720000" tIns="0" rIns="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정해진 기준에서 벗어나지 않게 모든 섹션의 컨테이너 사이즈를 일치시키고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텍스트나 이미지 등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모든 요소의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여백들을 정하여 지키도록 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662D4B-687E-FED9-403E-74A601766BBF}"/>
              </a:ext>
            </a:extLst>
          </p:cNvPr>
          <p:cNvCxnSpPr>
            <a:cxnSpLocks/>
          </p:cNvCxnSpPr>
          <p:nvPr/>
        </p:nvCxnSpPr>
        <p:spPr>
          <a:xfrm>
            <a:off x="903976" y="1813068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CD0AE-80BC-196F-61F2-15C08A7494B4}"/>
              </a:ext>
            </a:extLst>
          </p:cNvPr>
          <p:cNvSpPr txBox="1"/>
          <p:nvPr/>
        </p:nvSpPr>
        <p:spPr>
          <a:xfrm>
            <a:off x="5748" y="3320658"/>
            <a:ext cx="1801296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깔끔한</a:t>
            </a:r>
            <a:endParaRPr lang="en-US" altLang="ko-KR" dirty="0">
              <a:solidFill>
                <a:srgbClr val="7B9E78"/>
              </a:solidFill>
              <a:latin typeface="프리젠테이션 7 Bold" pitchFamily="2" charset="-127"/>
              <a:ea typeface="프리젠테이션 7 Bold" pitchFamily="2" charset="-127"/>
              <a:cs typeface="Pretendard ExtraBold" panose="02000903000000020004" pitchFamily="50" charset="-127"/>
            </a:endParaRP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디자인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F7814-4BF5-464E-869C-C7E5A8D8B259}"/>
              </a:ext>
            </a:extLst>
          </p:cNvPr>
          <p:cNvSpPr txBox="1"/>
          <p:nvPr/>
        </p:nvSpPr>
        <p:spPr>
          <a:xfrm>
            <a:off x="2151058" y="3320658"/>
            <a:ext cx="9543955" cy="553998"/>
          </a:xfrm>
          <a:prstGeom prst="rect">
            <a:avLst/>
          </a:prstGeom>
          <a:noFill/>
        </p:spPr>
        <p:txBody>
          <a:bodyPr wrap="none" lIns="720000" tIns="0" rIns="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브랜드의 정체성과 제품의 이미지처럼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미니멀하고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깔끔한 무드를 유지한다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지저분하고 정신없는 디테일과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인터렉티브 요소는 최소화 시키고 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BI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가 나타나는 부분과 타이틀 위주로 적용한다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E30212-A0CB-3508-9D58-962A9729D081}"/>
              </a:ext>
            </a:extLst>
          </p:cNvPr>
          <p:cNvCxnSpPr>
            <a:cxnSpLocks/>
          </p:cNvCxnSpPr>
          <p:nvPr/>
        </p:nvCxnSpPr>
        <p:spPr>
          <a:xfrm>
            <a:off x="901102" y="3002612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BDF733-D19F-33AE-05F3-E3E4B881280B}"/>
              </a:ext>
            </a:extLst>
          </p:cNvPr>
          <p:cNvSpPr txBox="1"/>
          <p:nvPr/>
        </p:nvSpPr>
        <p:spPr>
          <a:xfrm>
            <a:off x="8677" y="4523002"/>
            <a:ext cx="2153956" cy="276999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글</a:t>
            </a:r>
            <a:r>
              <a:rPr lang="en-US" altLang="ko-KR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&lt;</a:t>
            </a:r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D93483-65A8-9F45-470F-D41AEE83A7AB}"/>
              </a:ext>
            </a:extLst>
          </p:cNvPr>
          <p:cNvSpPr txBox="1"/>
          <p:nvPr/>
        </p:nvSpPr>
        <p:spPr>
          <a:xfrm>
            <a:off x="2181559" y="4523002"/>
            <a:ext cx="8937379" cy="276999"/>
          </a:xfrm>
          <a:prstGeom prst="rect">
            <a:avLst/>
          </a:prstGeom>
          <a:noFill/>
        </p:spPr>
        <p:txBody>
          <a:bodyPr wrap="none" lIns="720000" tIns="0" rIns="0" bIns="0" rtlCol="0">
            <a:spAutoFit/>
          </a:bodyPr>
          <a:lstStyle/>
          <a:p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리뷰와 공지사항의 리스트는 이미지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(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배너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등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로 대체하여 깔끔하면서도 </a:t>
            </a:r>
            <a:r>
              <a:rPr lang="ko-KR" altLang="en-US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흥미있는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요소로 변경한다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DCC4B2-BD35-DE3D-60E6-3CF3E7494B33}"/>
              </a:ext>
            </a:extLst>
          </p:cNvPr>
          <p:cNvCxnSpPr>
            <a:cxnSpLocks/>
          </p:cNvCxnSpPr>
          <p:nvPr/>
        </p:nvCxnSpPr>
        <p:spPr>
          <a:xfrm>
            <a:off x="904031" y="4204956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19A8D3-D72C-3E8D-B07D-4222C6D47EEC}"/>
              </a:ext>
            </a:extLst>
          </p:cNvPr>
          <p:cNvSpPr txBox="1"/>
          <p:nvPr/>
        </p:nvSpPr>
        <p:spPr>
          <a:xfrm>
            <a:off x="8677" y="5456452"/>
            <a:ext cx="1977626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중복</a:t>
            </a:r>
            <a:r>
              <a:rPr lang="en-US" altLang="ko-KR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X,</a:t>
            </a: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내용정리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F28CC-1D62-644D-8C87-88763A3F3B7D}"/>
              </a:ext>
            </a:extLst>
          </p:cNvPr>
          <p:cNvSpPr txBox="1"/>
          <p:nvPr/>
        </p:nvSpPr>
        <p:spPr>
          <a:xfrm>
            <a:off x="2132827" y="5456452"/>
            <a:ext cx="8548083" cy="553998"/>
          </a:xfrm>
          <a:prstGeom prst="rect">
            <a:avLst/>
          </a:prstGeom>
          <a:noFill/>
        </p:spPr>
        <p:txBody>
          <a:bodyPr wrap="none" lIns="720000" tIns="0" rIns="0" bIns="0" rtlCol="0">
            <a:spAutoFit/>
          </a:bodyPr>
          <a:lstStyle/>
          <a:p>
            <a:r>
              <a:rPr lang="ko-KR" altLang="en-US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메인비쥬얼의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슬라이드 요소처럼 중복되는 부분은 하나로 줄이고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정상가와 할인가가 같은 경우 할인가를</a:t>
            </a:r>
            <a:endParaRPr lang="en-US" altLang="ko-KR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없애서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혼동을 주지 않도록 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E24AC64-8135-5707-1791-F6A7252176AD}"/>
              </a:ext>
            </a:extLst>
          </p:cNvPr>
          <p:cNvCxnSpPr>
            <a:cxnSpLocks/>
          </p:cNvCxnSpPr>
          <p:nvPr/>
        </p:nvCxnSpPr>
        <p:spPr>
          <a:xfrm>
            <a:off x="904031" y="5131027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981621B-7C38-7B32-F3C3-3DE35BCD431B}"/>
              </a:ext>
            </a:extLst>
          </p:cNvPr>
          <p:cNvSpPr txBox="1"/>
          <p:nvPr/>
        </p:nvSpPr>
        <p:spPr>
          <a:xfrm>
            <a:off x="1617931" y="507996"/>
            <a:ext cx="30489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모온</a:t>
            </a:r>
            <a:r>
              <a:rPr lang="en-US" altLang="ko-KR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문제점 해결방안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FBD3A-4E17-1127-304B-6BC978236B8D}"/>
              </a:ext>
            </a:extLst>
          </p:cNvPr>
          <p:cNvSpPr txBox="1"/>
          <p:nvPr/>
        </p:nvSpPr>
        <p:spPr>
          <a:xfrm>
            <a:off x="899071" y="505120"/>
            <a:ext cx="4151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03.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1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40A1A3-6AB9-2EAA-38B6-760A592C4B5F}"/>
              </a:ext>
            </a:extLst>
          </p:cNvPr>
          <p:cNvSpPr txBox="1"/>
          <p:nvPr/>
        </p:nvSpPr>
        <p:spPr>
          <a:xfrm>
            <a:off x="1617931" y="507996"/>
            <a:ext cx="38343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모온</a:t>
            </a:r>
            <a:r>
              <a:rPr lang="en-US" altLang="ko-KR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디자인 제작 </a:t>
            </a:r>
            <a:r>
              <a:rPr lang="en-US" altLang="ko-KR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&amp; </a:t>
            </a:r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컨셉 설정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2E43F-4EC5-0642-2A10-30D13469E180}"/>
              </a:ext>
            </a:extLst>
          </p:cNvPr>
          <p:cNvSpPr txBox="1"/>
          <p:nvPr/>
        </p:nvSpPr>
        <p:spPr>
          <a:xfrm>
            <a:off x="899071" y="505120"/>
            <a:ext cx="4215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04.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F63C7-2355-063D-F259-9599B22DAE9D}"/>
              </a:ext>
            </a:extLst>
          </p:cNvPr>
          <p:cNvSpPr txBox="1"/>
          <p:nvPr/>
        </p:nvSpPr>
        <p:spPr>
          <a:xfrm>
            <a:off x="8622" y="1955626"/>
            <a:ext cx="2214870" cy="553998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제작 의도 </a:t>
            </a:r>
            <a:r>
              <a:rPr lang="en-US" altLang="ko-KR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&amp;</a:t>
            </a:r>
          </a:p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디자인 컨셉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75064-79F3-D2D7-910E-517F48DFA82C}"/>
              </a:ext>
            </a:extLst>
          </p:cNvPr>
          <p:cNvSpPr txBox="1"/>
          <p:nvPr/>
        </p:nvSpPr>
        <p:spPr>
          <a:xfrm>
            <a:off x="2181558" y="1955626"/>
            <a:ext cx="10010441" cy="594330"/>
          </a:xfrm>
          <a:prstGeom prst="rect">
            <a:avLst/>
          </a:prstGeom>
          <a:noFill/>
        </p:spPr>
        <p:txBody>
          <a:bodyPr wrap="square" lIns="720000" tIns="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800" dirty="0">
                <a:solidFill>
                  <a:schemeClr val="bg1"/>
                </a:solidFill>
                <a:highlight>
                  <a:srgbClr val="466654"/>
                </a:highlight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‘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466654"/>
                </a:highlight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생활을 디자인 합니다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466654"/>
                </a:highlight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.’</a:t>
            </a:r>
            <a:r>
              <a:rPr lang="en-US" altLang="ko-KR" sz="18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라는 브랜드 슬로건을 바탕으로 편리한 사용감과 어떤 인테리어에도 잘 어울릴 만큼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미니멀한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디자인을 자랑하는 제품을 제작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판매하는 브랜드 답게 웹사이트 또한 같은 무드로 진행되어야 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581029B-2AFB-389F-F184-25630BBB46D1}"/>
              </a:ext>
            </a:extLst>
          </p:cNvPr>
          <p:cNvCxnSpPr>
            <a:cxnSpLocks/>
          </p:cNvCxnSpPr>
          <p:nvPr/>
        </p:nvCxnSpPr>
        <p:spPr>
          <a:xfrm>
            <a:off x="903976" y="1637599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A8A62C2-18A8-9EFE-75CB-4C2C253FAABB}"/>
              </a:ext>
            </a:extLst>
          </p:cNvPr>
          <p:cNvCxnSpPr>
            <a:cxnSpLocks/>
          </p:cNvCxnSpPr>
          <p:nvPr/>
        </p:nvCxnSpPr>
        <p:spPr>
          <a:xfrm>
            <a:off x="901102" y="3883084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9AF43B-6660-05A7-744C-1353E5D1DED2}"/>
              </a:ext>
            </a:extLst>
          </p:cNvPr>
          <p:cNvSpPr txBox="1"/>
          <p:nvPr/>
        </p:nvSpPr>
        <p:spPr>
          <a:xfrm>
            <a:off x="8677" y="4186266"/>
            <a:ext cx="2197238" cy="276999"/>
          </a:xfrm>
          <a:prstGeom prst="rect">
            <a:avLst/>
          </a:prstGeom>
          <a:noFill/>
        </p:spPr>
        <p:txBody>
          <a:bodyPr wrap="none" lIns="1260000" tIns="0" rIns="0" bIns="0" rtlCol="0">
            <a:spAutoFit/>
          </a:bodyPr>
          <a:lstStyle/>
          <a:p>
            <a:r>
              <a:rPr lang="ko-KR" altLang="en-US" dirty="0">
                <a:solidFill>
                  <a:srgbClr val="7B9E78"/>
                </a:solidFill>
                <a:latin typeface="프리젠테이션 7 Bold" pitchFamily="2" charset="-127"/>
                <a:ea typeface="프리젠테이션 7 Bold" pitchFamily="2" charset="-127"/>
                <a:cs typeface="Pretendard ExtraBold" panose="02000903000000020004" pitchFamily="50" charset="-127"/>
              </a:rPr>
              <a:t>디자인 방향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12D07-55DF-E03F-08BE-AAA4995D0A5D}"/>
              </a:ext>
            </a:extLst>
          </p:cNvPr>
          <p:cNvSpPr txBox="1"/>
          <p:nvPr/>
        </p:nvSpPr>
        <p:spPr>
          <a:xfrm>
            <a:off x="2181559" y="4186266"/>
            <a:ext cx="10010441" cy="594330"/>
          </a:xfrm>
          <a:prstGeom prst="rect">
            <a:avLst/>
          </a:prstGeom>
          <a:noFill/>
        </p:spPr>
        <p:txBody>
          <a:bodyPr wrap="square" lIns="720000" tIns="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전체적인 색감은 현재 </a:t>
            </a:r>
            <a:r>
              <a:rPr lang="ko-KR" altLang="en-US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모온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웹사이트에서 사용되고 있는 </a:t>
            </a:r>
            <a:r>
              <a:rPr lang="ko-KR" altLang="en-US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화이트</a:t>
            </a:r>
            <a:r>
              <a:rPr lang="en-US" altLang="ko-KR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&amp;</a:t>
            </a:r>
            <a:r>
              <a:rPr lang="ko-KR" altLang="en-US" dirty="0" err="1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베이지톤</a:t>
            </a:r>
            <a:r>
              <a:rPr lang="ko-KR" altLang="en-US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을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유지하되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톤의 차이가 크지 않아 평면적인 느낌이 들기 때문에 </a:t>
            </a:r>
            <a:r>
              <a:rPr lang="ko-KR" altLang="en-US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강조되는 색상은 조금 더 </a:t>
            </a:r>
            <a:r>
              <a:rPr lang="ko-KR" altLang="en-US" dirty="0" err="1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무게감</a:t>
            </a:r>
            <a:r>
              <a:rPr lang="ko-KR" altLang="en-US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 있는 짙은 브라운 또는 </a:t>
            </a:r>
            <a:r>
              <a:rPr lang="ko-KR" altLang="en-US" dirty="0" err="1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차콜로</a:t>
            </a:r>
            <a:r>
              <a:rPr lang="ko-KR" altLang="en-US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 변경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BC7E7-9461-0107-4CD2-3E434E179750}"/>
              </a:ext>
            </a:extLst>
          </p:cNvPr>
          <p:cNvSpPr txBox="1"/>
          <p:nvPr/>
        </p:nvSpPr>
        <p:spPr>
          <a:xfrm>
            <a:off x="2181559" y="4743532"/>
            <a:ext cx="10010440" cy="703385"/>
          </a:xfrm>
          <a:prstGeom prst="rect">
            <a:avLst/>
          </a:prstGeom>
          <a:noFill/>
        </p:spPr>
        <p:txBody>
          <a:bodyPr wrap="square" lIns="720000" tIns="10800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타이틀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본문 폰트는 </a:t>
            </a:r>
            <a:r>
              <a:rPr lang="ko-KR" altLang="en-US" sz="1800" dirty="0" err="1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프리텐다드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를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사용하고 영문 타이틀은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모온에서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제공하는 </a:t>
            </a:r>
            <a:r>
              <a:rPr lang="ko-KR" altLang="en-US" sz="1800" dirty="0" err="1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모온오비큠체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를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사용하여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통일감을 주고 브랜드 감성도 보여줄 수 있도록 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138DE-EB7F-810E-FCE4-122F559EBC7D}"/>
              </a:ext>
            </a:extLst>
          </p:cNvPr>
          <p:cNvSpPr txBox="1"/>
          <p:nvPr/>
        </p:nvSpPr>
        <p:spPr>
          <a:xfrm>
            <a:off x="2186177" y="2549693"/>
            <a:ext cx="10010440" cy="1011161"/>
          </a:xfrm>
          <a:prstGeom prst="rect">
            <a:avLst/>
          </a:prstGeom>
          <a:noFill/>
        </p:spPr>
        <p:txBody>
          <a:bodyPr wrap="square" lIns="720000" tIns="10800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‘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생활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’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이라는 단어는 안정적이라는 느낌을 받을 수 있어야 하며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그 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‘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생활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’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을 강조한 </a:t>
            </a:r>
            <a:r>
              <a:rPr lang="ko-KR" altLang="en-US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모온은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어느 누가 방문하여도 불편함이 없고 직관적이며 편하게 사용하도록 규칙적인 레이아웃으로 제작하고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분위기 또한 </a:t>
            </a:r>
            <a:r>
              <a:rPr lang="ko-KR" altLang="en-US" dirty="0">
                <a:solidFill>
                  <a:schemeClr val="bg1"/>
                </a:solidFill>
                <a:highlight>
                  <a:srgbClr val="466654"/>
                </a:highlight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잘 정돈된 깔끔한 집의 느낌</a:t>
            </a:r>
            <a:r>
              <a:rPr lang="ko-KR" altLang="en-US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이 나도록 디자인한다</a:t>
            </a:r>
            <a:r>
              <a:rPr lang="en-US" altLang="ko-KR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endParaRPr lang="en-US" altLang="ko-KR" sz="18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91DF41-5BEF-8A0D-6FC0-DBF48551E853}"/>
              </a:ext>
            </a:extLst>
          </p:cNvPr>
          <p:cNvSpPr txBox="1"/>
          <p:nvPr/>
        </p:nvSpPr>
        <p:spPr>
          <a:xfrm>
            <a:off x="2186177" y="5406585"/>
            <a:ext cx="10010440" cy="395608"/>
          </a:xfrm>
          <a:prstGeom prst="rect">
            <a:avLst/>
          </a:prstGeom>
          <a:noFill/>
        </p:spPr>
        <p:txBody>
          <a:bodyPr wrap="square" lIns="720000" tIns="10800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중앙에 대표 상품의 동영상을 넣어 시선을 잡고 </a:t>
            </a:r>
            <a:r>
              <a:rPr lang="ko-KR" altLang="en-US" sz="1800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브랜드의 전문성과 색깔을 어필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E04160-B5AB-F57A-C8ED-2C9E0AE3A51F}"/>
              </a:ext>
            </a:extLst>
          </p:cNvPr>
          <p:cNvSpPr txBox="1"/>
          <p:nvPr/>
        </p:nvSpPr>
        <p:spPr>
          <a:xfrm>
            <a:off x="2181561" y="5792639"/>
            <a:ext cx="10010440" cy="703385"/>
          </a:xfrm>
          <a:prstGeom prst="rect">
            <a:avLst/>
          </a:prstGeom>
          <a:noFill/>
        </p:spPr>
        <p:txBody>
          <a:bodyPr wrap="square" lIns="720000" tIns="108000" rIns="126000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다른 디테일이나 요소들이 제품 사진에서 시선을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뺏어가지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않게 애니메이션 요소는 최소화하고 불필요한 기교를 </a:t>
            </a:r>
            <a:r>
              <a:rPr lang="ko-KR" altLang="en-US" sz="18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삭세하여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800" dirty="0">
                <a:solidFill>
                  <a:srgbClr val="466654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rPr>
              <a:t>정돈된 느낌</a:t>
            </a:r>
            <a:r>
              <a:rPr lang="ko-KR" altLang="en-US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이 들도록 한다</a:t>
            </a:r>
            <a:r>
              <a:rPr lang="en-US" altLang="ko-KR" sz="18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699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E5F7EF-85BD-E673-D5F6-ED2F5DE66124}"/>
              </a:ext>
            </a:extLst>
          </p:cNvPr>
          <p:cNvSpPr txBox="1"/>
          <p:nvPr/>
        </p:nvSpPr>
        <p:spPr>
          <a:xfrm>
            <a:off x="1617931" y="507996"/>
            <a:ext cx="282769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dirty="0" err="1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모온</a:t>
            </a:r>
            <a:r>
              <a:rPr lang="en-US" altLang="ko-KR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디자인 키워드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C2E40-3DB1-A0B2-D90A-BF77F5FFFE14}"/>
              </a:ext>
            </a:extLst>
          </p:cNvPr>
          <p:cNvSpPr txBox="1"/>
          <p:nvPr/>
        </p:nvSpPr>
        <p:spPr>
          <a:xfrm>
            <a:off x="899071" y="505120"/>
            <a:ext cx="413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05.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61044D-97F8-1424-9E28-F00C557ED1A3}"/>
              </a:ext>
            </a:extLst>
          </p:cNvPr>
          <p:cNvGrpSpPr/>
          <p:nvPr/>
        </p:nvGrpSpPr>
        <p:grpSpPr>
          <a:xfrm>
            <a:off x="3921818" y="5381970"/>
            <a:ext cx="1384443" cy="481788"/>
            <a:chOff x="3837473" y="5059014"/>
            <a:chExt cx="1384443" cy="48178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FDA3B95-5D57-F2D2-80F5-15403A70CFE6}"/>
                </a:ext>
              </a:extLst>
            </p:cNvPr>
            <p:cNvSpPr/>
            <p:nvPr/>
          </p:nvSpPr>
          <p:spPr>
            <a:xfrm>
              <a:off x="3837473" y="5059014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부제목 2">
              <a:extLst>
                <a:ext uri="{FF2B5EF4-FFF2-40B4-BE49-F238E27FC236}">
                  <a16:creationId xmlns:a16="http://schemas.microsoft.com/office/drawing/2014/main" id="{D53BF9A8-1B75-DB31-BE0E-E85D353C8618}"/>
                </a:ext>
              </a:extLst>
            </p:cNvPr>
            <p:cNvSpPr txBox="1">
              <a:spLocks/>
            </p:cNvSpPr>
            <p:nvPr/>
          </p:nvSpPr>
          <p:spPr>
            <a:xfrm>
              <a:off x="4028743" y="5138032"/>
              <a:ext cx="1193173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세련됨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B314895-830C-D67A-7720-EDFCECCA766E}"/>
              </a:ext>
            </a:extLst>
          </p:cNvPr>
          <p:cNvGrpSpPr/>
          <p:nvPr/>
        </p:nvGrpSpPr>
        <p:grpSpPr>
          <a:xfrm>
            <a:off x="3183615" y="4798676"/>
            <a:ext cx="1895323" cy="481788"/>
            <a:chOff x="2701664" y="3827475"/>
            <a:chExt cx="1895323" cy="48178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B26437B-EC3A-450D-AB78-4B660D4834FC}"/>
                </a:ext>
              </a:extLst>
            </p:cNvPr>
            <p:cNvSpPr/>
            <p:nvPr/>
          </p:nvSpPr>
          <p:spPr>
            <a:xfrm>
              <a:off x="2701664" y="3827475"/>
              <a:ext cx="1895323" cy="455910"/>
            </a:xfrm>
            <a:prstGeom prst="roundRect">
              <a:avLst>
                <a:gd name="adj" fmla="val 50000"/>
              </a:avLst>
            </a:prstGeom>
            <a:solidFill>
              <a:srgbClr val="79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부제목 2">
              <a:extLst>
                <a:ext uri="{FF2B5EF4-FFF2-40B4-BE49-F238E27FC236}">
                  <a16:creationId xmlns:a16="http://schemas.microsoft.com/office/drawing/2014/main" id="{5AAB023F-753F-CC75-A7D1-257704129763}"/>
                </a:ext>
              </a:extLst>
            </p:cNvPr>
            <p:cNvSpPr txBox="1">
              <a:spLocks/>
            </p:cNvSpPr>
            <p:nvPr/>
          </p:nvSpPr>
          <p:spPr>
            <a:xfrm>
              <a:off x="2892934" y="3906493"/>
              <a:ext cx="168680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#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미니멀디자인</a:t>
              </a:r>
              <a:endPara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B42ACE-57AA-1842-7E35-306E06F85E93}"/>
              </a:ext>
            </a:extLst>
          </p:cNvPr>
          <p:cNvGrpSpPr/>
          <p:nvPr/>
        </p:nvGrpSpPr>
        <p:grpSpPr>
          <a:xfrm>
            <a:off x="7107897" y="1830797"/>
            <a:ext cx="1895323" cy="481788"/>
            <a:chOff x="6730797" y="1941256"/>
            <a:chExt cx="1895323" cy="48178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8BF3A44-9154-DD75-3C0C-887FCF528293}"/>
                </a:ext>
              </a:extLst>
            </p:cNvPr>
            <p:cNvSpPr/>
            <p:nvPr/>
          </p:nvSpPr>
          <p:spPr>
            <a:xfrm>
              <a:off x="6730797" y="1941256"/>
              <a:ext cx="1895323" cy="449449"/>
            </a:xfrm>
            <a:prstGeom prst="roundRect">
              <a:avLst>
                <a:gd name="adj" fmla="val 50000"/>
              </a:avLst>
            </a:prstGeom>
            <a:solidFill>
              <a:srgbClr val="79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부제목 2">
              <a:extLst>
                <a:ext uri="{FF2B5EF4-FFF2-40B4-BE49-F238E27FC236}">
                  <a16:creationId xmlns:a16="http://schemas.microsoft.com/office/drawing/2014/main" id="{DAF01107-8BC7-EC11-1DE7-57A9B6360411}"/>
                </a:ext>
              </a:extLst>
            </p:cNvPr>
            <p:cNvSpPr txBox="1">
              <a:spLocks/>
            </p:cNvSpPr>
            <p:nvPr/>
          </p:nvSpPr>
          <p:spPr>
            <a:xfrm>
              <a:off x="6922067" y="2020274"/>
              <a:ext cx="168680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#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절제된고급미</a:t>
              </a:r>
              <a:endPara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5BEBD73-77CF-F846-F4D7-3AF5BC0CCC9F}"/>
              </a:ext>
            </a:extLst>
          </p:cNvPr>
          <p:cNvGrpSpPr/>
          <p:nvPr/>
        </p:nvGrpSpPr>
        <p:grpSpPr>
          <a:xfrm>
            <a:off x="2672327" y="5381141"/>
            <a:ext cx="1152000" cy="481788"/>
            <a:chOff x="2018734" y="4391697"/>
            <a:chExt cx="1152000" cy="48178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E593782-EDD3-2987-17BE-D0D5A5225B9E}"/>
                </a:ext>
              </a:extLst>
            </p:cNvPr>
            <p:cNvSpPr/>
            <p:nvPr/>
          </p:nvSpPr>
          <p:spPr>
            <a:xfrm>
              <a:off x="2018734" y="4391697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부제목 2">
              <a:extLst>
                <a:ext uri="{FF2B5EF4-FFF2-40B4-BE49-F238E27FC236}">
                  <a16:creationId xmlns:a16="http://schemas.microsoft.com/office/drawing/2014/main" id="{AD7DC2D9-044A-22B1-BBF4-C203E8E3703B}"/>
                </a:ext>
              </a:extLst>
            </p:cNvPr>
            <p:cNvSpPr txBox="1">
              <a:spLocks/>
            </p:cNvSpPr>
            <p:nvPr/>
          </p:nvSpPr>
          <p:spPr>
            <a:xfrm>
              <a:off x="2210003" y="4470715"/>
              <a:ext cx="95533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깔끔함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BE295E1-7444-F5B7-5D79-1AF99902B80D}"/>
              </a:ext>
            </a:extLst>
          </p:cNvPr>
          <p:cNvGrpSpPr/>
          <p:nvPr/>
        </p:nvGrpSpPr>
        <p:grpSpPr>
          <a:xfrm>
            <a:off x="8355472" y="5381291"/>
            <a:ext cx="1327079" cy="481788"/>
            <a:chOff x="9198991" y="5329581"/>
            <a:chExt cx="1327079" cy="48178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65100AB-5F6D-C61F-FC01-F67775D53F56}"/>
                </a:ext>
              </a:extLst>
            </p:cNvPr>
            <p:cNvSpPr/>
            <p:nvPr/>
          </p:nvSpPr>
          <p:spPr>
            <a:xfrm>
              <a:off x="9198991" y="5329581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부제목 2">
              <a:extLst>
                <a:ext uri="{FF2B5EF4-FFF2-40B4-BE49-F238E27FC236}">
                  <a16:creationId xmlns:a16="http://schemas.microsoft.com/office/drawing/2014/main" id="{78B49057-6CCC-E786-992D-736F3F60591E}"/>
                </a:ext>
              </a:extLst>
            </p:cNvPr>
            <p:cNvSpPr txBox="1">
              <a:spLocks/>
            </p:cNvSpPr>
            <p:nvPr/>
          </p:nvSpPr>
          <p:spPr>
            <a:xfrm>
              <a:off x="9390261" y="5408599"/>
              <a:ext cx="1135809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화이트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DF8EF5C-B17C-91BB-1396-B7C88A78CD2D}"/>
              </a:ext>
            </a:extLst>
          </p:cNvPr>
          <p:cNvGrpSpPr/>
          <p:nvPr/>
        </p:nvGrpSpPr>
        <p:grpSpPr>
          <a:xfrm>
            <a:off x="7109021" y="2395757"/>
            <a:ext cx="1685619" cy="481788"/>
            <a:chOff x="7729583" y="1257377"/>
            <a:chExt cx="1685619" cy="48178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0DAA31B-EC03-C8A8-9105-C844370CBB9A}"/>
                </a:ext>
              </a:extLst>
            </p:cNvPr>
            <p:cNvSpPr/>
            <p:nvPr/>
          </p:nvSpPr>
          <p:spPr>
            <a:xfrm>
              <a:off x="7729583" y="1257377"/>
              <a:ext cx="1414417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부제목 2">
              <a:extLst>
                <a:ext uri="{FF2B5EF4-FFF2-40B4-BE49-F238E27FC236}">
                  <a16:creationId xmlns:a16="http://schemas.microsoft.com/office/drawing/2014/main" id="{1B27B053-057B-2B00-D5C5-830F5CC83D2C}"/>
                </a:ext>
              </a:extLst>
            </p:cNvPr>
            <p:cNvSpPr txBox="1">
              <a:spLocks/>
            </p:cNvSpPr>
            <p:nvPr/>
          </p:nvSpPr>
          <p:spPr>
            <a:xfrm>
              <a:off x="7938106" y="1336395"/>
              <a:ext cx="1477096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질서정연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8BC1613-7B3F-57B9-857E-CCD74468BD81}"/>
              </a:ext>
            </a:extLst>
          </p:cNvPr>
          <p:cNvGrpSpPr/>
          <p:nvPr/>
        </p:nvGrpSpPr>
        <p:grpSpPr>
          <a:xfrm>
            <a:off x="8618324" y="2396865"/>
            <a:ext cx="1152000" cy="481788"/>
            <a:chOff x="8796439" y="2153865"/>
            <a:chExt cx="1152000" cy="48178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A9B45F2-2BDE-C3AA-03E5-07184CD2F3EA}"/>
                </a:ext>
              </a:extLst>
            </p:cNvPr>
            <p:cNvSpPr/>
            <p:nvPr/>
          </p:nvSpPr>
          <p:spPr>
            <a:xfrm>
              <a:off x="8796439" y="2153865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69ADFE65-0AFB-9283-F545-AE9774D1A1DB}"/>
                </a:ext>
              </a:extLst>
            </p:cNvPr>
            <p:cNvSpPr txBox="1">
              <a:spLocks/>
            </p:cNvSpPr>
            <p:nvPr/>
          </p:nvSpPr>
          <p:spPr>
            <a:xfrm>
              <a:off x="8987708" y="2232883"/>
              <a:ext cx="95533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신뢰감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1CB8FD-BF4A-AFBC-CAC8-8D245731752B}"/>
              </a:ext>
            </a:extLst>
          </p:cNvPr>
          <p:cNvGrpSpPr/>
          <p:nvPr/>
        </p:nvGrpSpPr>
        <p:grpSpPr>
          <a:xfrm>
            <a:off x="9598943" y="5379618"/>
            <a:ext cx="1152000" cy="481788"/>
            <a:chOff x="9454646" y="4446808"/>
            <a:chExt cx="1152000" cy="48178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59FDB5B-8C50-546E-620C-5FD5BC086C2F}"/>
                </a:ext>
              </a:extLst>
            </p:cNvPr>
            <p:cNvSpPr/>
            <p:nvPr/>
          </p:nvSpPr>
          <p:spPr>
            <a:xfrm>
              <a:off x="9454646" y="4446808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부제목 2">
              <a:extLst>
                <a:ext uri="{FF2B5EF4-FFF2-40B4-BE49-F238E27FC236}">
                  <a16:creationId xmlns:a16="http://schemas.microsoft.com/office/drawing/2014/main" id="{6A5848AE-0012-DE99-6A21-53D0CFECB044}"/>
                </a:ext>
              </a:extLst>
            </p:cNvPr>
            <p:cNvSpPr txBox="1">
              <a:spLocks/>
            </p:cNvSpPr>
            <p:nvPr/>
          </p:nvSpPr>
          <p:spPr>
            <a:xfrm>
              <a:off x="9645915" y="4525826"/>
              <a:ext cx="95533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편안함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CF809C7-EC26-3CC3-2CFC-EA9B4A699212}"/>
              </a:ext>
            </a:extLst>
          </p:cNvPr>
          <p:cNvGrpSpPr/>
          <p:nvPr/>
        </p:nvGrpSpPr>
        <p:grpSpPr>
          <a:xfrm>
            <a:off x="2872539" y="2404344"/>
            <a:ext cx="1327079" cy="481788"/>
            <a:chOff x="1374585" y="2331186"/>
            <a:chExt cx="1327079" cy="48178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23D7C17-367F-C0A4-E114-74F7438852DA}"/>
                </a:ext>
              </a:extLst>
            </p:cNvPr>
            <p:cNvSpPr/>
            <p:nvPr/>
          </p:nvSpPr>
          <p:spPr>
            <a:xfrm>
              <a:off x="1374585" y="2331186"/>
              <a:ext cx="1188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부제목 2">
              <a:extLst>
                <a:ext uri="{FF2B5EF4-FFF2-40B4-BE49-F238E27FC236}">
                  <a16:creationId xmlns:a16="http://schemas.microsoft.com/office/drawing/2014/main" id="{3FEA0EF0-20EE-973D-D15B-E7310EF488AE}"/>
                </a:ext>
              </a:extLst>
            </p:cNvPr>
            <p:cNvSpPr txBox="1">
              <a:spLocks/>
            </p:cNvSpPr>
            <p:nvPr/>
          </p:nvSpPr>
          <p:spPr>
            <a:xfrm>
              <a:off x="1565855" y="2410204"/>
              <a:ext cx="1135809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초록색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F71912C-4D02-A8C8-B5D4-800B010F5279}"/>
              </a:ext>
            </a:extLst>
          </p:cNvPr>
          <p:cNvGrpSpPr/>
          <p:nvPr/>
        </p:nvGrpSpPr>
        <p:grpSpPr>
          <a:xfrm>
            <a:off x="7102314" y="5379618"/>
            <a:ext cx="1327079" cy="481788"/>
            <a:chOff x="7257846" y="5811369"/>
            <a:chExt cx="1327079" cy="48178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33684A0-40D5-BFC8-44B7-F7BAF4CC8A1D}"/>
                </a:ext>
              </a:extLst>
            </p:cNvPr>
            <p:cNvSpPr/>
            <p:nvPr/>
          </p:nvSpPr>
          <p:spPr>
            <a:xfrm>
              <a:off x="7257846" y="5811369"/>
              <a:ext cx="1152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부제목 2">
              <a:extLst>
                <a:ext uri="{FF2B5EF4-FFF2-40B4-BE49-F238E27FC236}">
                  <a16:creationId xmlns:a16="http://schemas.microsoft.com/office/drawing/2014/main" id="{C058D62F-FA22-93A2-A3BF-6ECA08E2789E}"/>
                </a:ext>
              </a:extLst>
            </p:cNvPr>
            <p:cNvSpPr txBox="1">
              <a:spLocks/>
            </p:cNvSpPr>
            <p:nvPr/>
          </p:nvSpPr>
          <p:spPr>
            <a:xfrm>
              <a:off x="7449116" y="5890387"/>
              <a:ext cx="1135809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베이지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EEC4D18-35E8-CC35-FD47-B8BFC27A6AC8}"/>
              </a:ext>
            </a:extLst>
          </p:cNvPr>
          <p:cNvGrpSpPr/>
          <p:nvPr/>
        </p:nvGrpSpPr>
        <p:grpSpPr>
          <a:xfrm>
            <a:off x="7102314" y="4797823"/>
            <a:ext cx="2026490" cy="481788"/>
            <a:chOff x="6664446" y="4377663"/>
            <a:chExt cx="2026490" cy="48178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485E93B-BFA3-306B-545B-3DA24E0C7BC3}"/>
                </a:ext>
              </a:extLst>
            </p:cNvPr>
            <p:cNvSpPr/>
            <p:nvPr/>
          </p:nvSpPr>
          <p:spPr>
            <a:xfrm>
              <a:off x="6664446" y="4377663"/>
              <a:ext cx="2026490" cy="455910"/>
            </a:xfrm>
            <a:prstGeom prst="roundRect">
              <a:avLst>
                <a:gd name="adj" fmla="val 50000"/>
              </a:avLst>
            </a:prstGeom>
            <a:solidFill>
              <a:srgbClr val="79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부제목 2">
              <a:extLst>
                <a:ext uri="{FF2B5EF4-FFF2-40B4-BE49-F238E27FC236}">
                  <a16:creationId xmlns:a16="http://schemas.microsoft.com/office/drawing/2014/main" id="{DDAA3103-4C92-999E-367F-14B77831ABB3}"/>
                </a:ext>
              </a:extLst>
            </p:cNvPr>
            <p:cNvSpPr txBox="1">
              <a:spLocks/>
            </p:cNvSpPr>
            <p:nvPr/>
          </p:nvSpPr>
          <p:spPr>
            <a:xfrm>
              <a:off x="6855716" y="4456681"/>
              <a:ext cx="168680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#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깔끔한생활공간</a:t>
              </a:r>
              <a:endParaRPr lang="ko-KR" altLang="en-US" sz="18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BDB9F35-1D25-5B91-6A58-12D13BA1C1B3}"/>
              </a:ext>
            </a:extLst>
          </p:cNvPr>
          <p:cNvGrpSpPr/>
          <p:nvPr/>
        </p:nvGrpSpPr>
        <p:grpSpPr>
          <a:xfrm>
            <a:off x="3205406" y="1818474"/>
            <a:ext cx="1895323" cy="481788"/>
            <a:chOff x="3028263" y="2195728"/>
            <a:chExt cx="1895323" cy="48178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DD4819-57D5-71D6-6984-2016ADE3771C}"/>
                </a:ext>
              </a:extLst>
            </p:cNvPr>
            <p:cNvSpPr/>
            <p:nvPr/>
          </p:nvSpPr>
          <p:spPr>
            <a:xfrm>
              <a:off x="3028263" y="2195728"/>
              <a:ext cx="1895323" cy="455910"/>
            </a:xfrm>
            <a:prstGeom prst="roundRect">
              <a:avLst>
                <a:gd name="adj" fmla="val 50000"/>
              </a:avLst>
            </a:prstGeom>
            <a:solidFill>
              <a:srgbClr val="79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부제목 2">
              <a:extLst>
                <a:ext uri="{FF2B5EF4-FFF2-40B4-BE49-F238E27FC236}">
                  <a16:creationId xmlns:a16="http://schemas.microsoft.com/office/drawing/2014/main" id="{4AAF9BCC-19BE-B884-3C55-53E58B745FB9}"/>
                </a:ext>
              </a:extLst>
            </p:cNvPr>
            <p:cNvSpPr txBox="1">
              <a:spLocks/>
            </p:cNvSpPr>
            <p:nvPr/>
          </p:nvSpPr>
          <p:spPr>
            <a:xfrm>
              <a:off x="3219533" y="2274746"/>
              <a:ext cx="1686801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#</a:t>
              </a:r>
              <a:r>
                <a:rPr lang="ko-KR" altLang="en-US" sz="180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친환경브랜드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676C773-BAF1-99E4-2494-F919D82847B8}"/>
              </a:ext>
            </a:extLst>
          </p:cNvPr>
          <p:cNvGrpSpPr/>
          <p:nvPr/>
        </p:nvGrpSpPr>
        <p:grpSpPr>
          <a:xfrm>
            <a:off x="4162572" y="2399927"/>
            <a:ext cx="1318453" cy="481788"/>
            <a:chOff x="2749640" y="2350503"/>
            <a:chExt cx="1318453" cy="48178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77D8441-6D56-85B5-C382-461021FF52BE}"/>
                </a:ext>
              </a:extLst>
            </p:cNvPr>
            <p:cNvSpPr/>
            <p:nvPr/>
          </p:nvSpPr>
          <p:spPr>
            <a:xfrm>
              <a:off x="2749640" y="2350503"/>
              <a:ext cx="936000" cy="4559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부제목 2">
              <a:extLst>
                <a:ext uri="{FF2B5EF4-FFF2-40B4-BE49-F238E27FC236}">
                  <a16:creationId xmlns:a16="http://schemas.microsoft.com/office/drawing/2014/main" id="{7223278A-A442-66A9-B121-526D1E15A49C}"/>
                </a:ext>
              </a:extLst>
            </p:cNvPr>
            <p:cNvSpPr txBox="1">
              <a:spLocks/>
            </p:cNvSpPr>
            <p:nvPr/>
          </p:nvSpPr>
          <p:spPr>
            <a:xfrm>
              <a:off x="2932284" y="2429521"/>
              <a:ext cx="1135809" cy="4027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8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나무</a:t>
              </a:r>
            </a:p>
          </p:txBody>
        </p:sp>
      </p:grp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B1B4B3C-1FB1-A38F-DBA7-D2E26C36813F}"/>
              </a:ext>
            </a:extLst>
          </p:cNvPr>
          <p:cNvCxnSpPr>
            <a:cxnSpLocks/>
          </p:cNvCxnSpPr>
          <p:nvPr/>
        </p:nvCxnSpPr>
        <p:spPr>
          <a:xfrm>
            <a:off x="903976" y="3880461"/>
            <a:ext cx="1039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F707FA0-6503-6D32-58EC-729A92FA459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272417"/>
            <a:ext cx="2288" cy="522000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934CB9A-287E-E88B-B17C-C8BA1597FE78}"/>
              </a:ext>
            </a:extLst>
          </p:cNvPr>
          <p:cNvGrpSpPr/>
          <p:nvPr/>
        </p:nvGrpSpPr>
        <p:grpSpPr>
          <a:xfrm>
            <a:off x="5251458" y="3055189"/>
            <a:ext cx="1689084" cy="1656000"/>
            <a:chOff x="5045413" y="2524414"/>
            <a:chExt cx="1689084" cy="165600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DB2A709-0E70-7BA3-7CED-67D4FD3D6643}"/>
                </a:ext>
              </a:extLst>
            </p:cNvPr>
            <p:cNvSpPr/>
            <p:nvPr/>
          </p:nvSpPr>
          <p:spPr>
            <a:xfrm rot="18900000">
              <a:off x="5064301" y="2524414"/>
              <a:ext cx="1656000" cy="165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6D6D6D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부제목 2">
              <a:extLst>
                <a:ext uri="{FF2B5EF4-FFF2-40B4-BE49-F238E27FC236}">
                  <a16:creationId xmlns:a16="http://schemas.microsoft.com/office/drawing/2014/main" id="{6F37D8E7-2C84-FAD1-D59A-4DDF0B6301E4}"/>
                </a:ext>
              </a:extLst>
            </p:cNvPr>
            <p:cNvSpPr txBox="1">
              <a:spLocks/>
            </p:cNvSpPr>
            <p:nvPr/>
          </p:nvSpPr>
          <p:spPr>
            <a:xfrm>
              <a:off x="5045413" y="3188032"/>
              <a:ext cx="1689084" cy="50267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rgbClr val="466654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MO-ON</a:t>
              </a:r>
              <a:endParaRPr lang="ko-KR" altLang="en-US" sz="2000" dirty="0">
                <a:solidFill>
                  <a:srgbClr val="466654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86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96A7E70-437C-A3EC-858D-C0093B4BC372}"/>
              </a:ext>
            </a:extLst>
          </p:cNvPr>
          <p:cNvSpPr/>
          <p:nvPr/>
        </p:nvSpPr>
        <p:spPr>
          <a:xfrm>
            <a:off x="6750371" y="4234718"/>
            <a:ext cx="4914281" cy="325791"/>
          </a:xfrm>
          <a:prstGeom prst="rect">
            <a:avLst/>
          </a:prstGeom>
          <a:solidFill>
            <a:srgbClr val="466654"/>
          </a:solidFill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8CD50-5BF1-DD62-42F8-68BEE3637C33}"/>
              </a:ext>
            </a:extLst>
          </p:cNvPr>
          <p:cNvSpPr txBox="1"/>
          <p:nvPr/>
        </p:nvSpPr>
        <p:spPr>
          <a:xfrm>
            <a:off x="10289767" y="479260"/>
            <a:ext cx="13849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3333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아이디어 구상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B8C65-0619-2F05-53BB-C5265592FDC2}"/>
              </a:ext>
            </a:extLst>
          </p:cNvPr>
          <p:cNvSpPr txBox="1"/>
          <p:nvPr/>
        </p:nvSpPr>
        <p:spPr>
          <a:xfrm>
            <a:off x="9680627" y="476384"/>
            <a:ext cx="4183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dirty="0">
                <a:solidFill>
                  <a:srgbClr val="466654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06.</a:t>
            </a:r>
            <a:endParaRPr lang="ko-KR" altLang="en-US" sz="2000" dirty="0">
              <a:solidFill>
                <a:srgbClr val="46665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24F97A-4ACB-AB59-20C8-784DE266A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0" y="544618"/>
            <a:ext cx="6039604" cy="3060694"/>
          </a:xfrm>
          <a:prstGeom prst="rect">
            <a:avLst/>
          </a:prstGeom>
          <a:ln w="12700"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3E499-5920-6DEB-1DDD-C55E2E62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50" y="1879227"/>
            <a:ext cx="4914760" cy="2349870"/>
          </a:xfrm>
          <a:prstGeom prst="rect">
            <a:avLst/>
          </a:prstGeom>
          <a:ln w="12700"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19BC0F-4EFF-340D-8892-ECC0B5257131}"/>
              </a:ext>
            </a:extLst>
          </p:cNvPr>
          <p:cNvSpPr txBox="1"/>
          <p:nvPr/>
        </p:nvSpPr>
        <p:spPr>
          <a:xfrm>
            <a:off x="8749839" y="4305280"/>
            <a:ext cx="8656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기존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모온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B9AFA-108E-D74D-2184-40EF86FA5F13}"/>
              </a:ext>
            </a:extLst>
          </p:cNvPr>
          <p:cNvSpPr txBox="1"/>
          <p:nvPr/>
        </p:nvSpPr>
        <p:spPr>
          <a:xfrm>
            <a:off x="10494952" y="953572"/>
            <a:ext cx="1179810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</a:t>
            </a:r>
            <a:r>
              <a:rPr lang="en-US" altLang="ko-KR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 err="1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메인비주얼</a:t>
            </a:r>
            <a:endParaRPr lang="ko-KR" altLang="en-US" sz="1400" dirty="0">
              <a:solidFill>
                <a:srgbClr val="6D6D6D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7422FE-8334-E3F5-D119-CFD149183CCB}"/>
              </a:ext>
            </a:extLst>
          </p:cNvPr>
          <p:cNvSpPr/>
          <p:nvPr/>
        </p:nvSpPr>
        <p:spPr>
          <a:xfrm>
            <a:off x="547015" y="643857"/>
            <a:ext cx="6046545" cy="218135"/>
          </a:xfrm>
          <a:prstGeom prst="rect">
            <a:avLst/>
          </a:prstGeom>
          <a:solidFill>
            <a:schemeClr val="accent2">
              <a:alpha val="3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88F0BF-9E5C-D949-93C8-1EA07A720D64}"/>
              </a:ext>
            </a:extLst>
          </p:cNvPr>
          <p:cNvSpPr/>
          <p:nvPr/>
        </p:nvSpPr>
        <p:spPr>
          <a:xfrm>
            <a:off x="553958" y="3120747"/>
            <a:ext cx="6039603" cy="274515"/>
          </a:xfrm>
          <a:prstGeom prst="rect">
            <a:avLst/>
          </a:prstGeom>
          <a:solidFill>
            <a:schemeClr val="accent2">
              <a:alpha val="3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A3540D-6F28-82AA-584B-6A97A88B233F}"/>
              </a:ext>
            </a:extLst>
          </p:cNvPr>
          <p:cNvSpPr/>
          <p:nvPr/>
        </p:nvSpPr>
        <p:spPr>
          <a:xfrm>
            <a:off x="547015" y="544618"/>
            <a:ext cx="6046545" cy="99239"/>
          </a:xfrm>
          <a:prstGeom prst="rect">
            <a:avLst/>
          </a:prstGeom>
          <a:solidFill>
            <a:schemeClr val="accent2">
              <a:alpha val="3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096FC5-7B54-40C4-74C2-21A4CA89C7FC}"/>
              </a:ext>
            </a:extLst>
          </p:cNvPr>
          <p:cNvSpPr/>
          <p:nvPr/>
        </p:nvSpPr>
        <p:spPr>
          <a:xfrm>
            <a:off x="547014" y="3605311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685FFD-0C8E-9CC3-2DD0-9FF7B21840D1}"/>
              </a:ext>
            </a:extLst>
          </p:cNvPr>
          <p:cNvSpPr txBox="1"/>
          <p:nvPr/>
        </p:nvSpPr>
        <p:spPr>
          <a:xfrm>
            <a:off x="2404260" y="3638074"/>
            <a:ext cx="2335832" cy="4855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①②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레어로우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https://rareraw.com/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)</a:t>
            </a:r>
          </a:p>
          <a:p>
            <a:pPr algn="ctr">
              <a:lnSpc>
                <a:spcPts val="2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③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아비브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코스메틱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(https://abib.com/)</a:t>
            </a:r>
            <a:endParaRPr lang="ko-KR" altLang="en-US" sz="12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  <a:cs typeface="Pretendard ExtraBold" panose="020009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60DD1C-2443-6636-577D-1866E12DCFBB}"/>
              </a:ext>
            </a:extLst>
          </p:cNvPr>
          <p:cNvSpPr txBox="1"/>
          <p:nvPr/>
        </p:nvSpPr>
        <p:spPr>
          <a:xfrm>
            <a:off x="4438465" y="5580993"/>
            <a:ext cx="3367808" cy="754245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폰트 색상을 선명하게 변경하고 우측 내비게이션을 아이콘으로 간소화 시키고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열로 축소하여 헤더 전체적인 균형을 맞춘다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7971B37-7EDE-0E38-8317-538D248515F3}"/>
              </a:ext>
            </a:extLst>
          </p:cNvPr>
          <p:cNvCxnSpPr>
            <a:cxnSpLocks/>
          </p:cNvCxnSpPr>
          <p:nvPr/>
        </p:nvCxnSpPr>
        <p:spPr>
          <a:xfrm>
            <a:off x="539400" y="5100928"/>
            <a:ext cx="11113200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5D8106B0-1591-28AA-983B-14AC4EF693A5}"/>
              </a:ext>
            </a:extLst>
          </p:cNvPr>
          <p:cNvSpPr/>
          <p:nvPr/>
        </p:nvSpPr>
        <p:spPr>
          <a:xfrm>
            <a:off x="678972" y="560448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7" name="화살표: 굽음 46">
            <a:extLst>
              <a:ext uri="{FF2B5EF4-FFF2-40B4-BE49-F238E27FC236}">
                <a16:creationId xmlns:a16="http://schemas.microsoft.com/office/drawing/2014/main" id="{BB7B132A-06CD-815C-3DDD-77F2020A54BB}"/>
              </a:ext>
            </a:extLst>
          </p:cNvPr>
          <p:cNvSpPr/>
          <p:nvPr/>
        </p:nvSpPr>
        <p:spPr>
          <a:xfrm flipH="1">
            <a:off x="6750371" y="1235684"/>
            <a:ext cx="479936" cy="646751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57308F-952D-D308-1088-A1FBF066C6E8}"/>
              </a:ext>
            </a:extLst>
          </p:cNvPr>
          <p:cNvSpPr txBox="1"/>
          <p:nvPr/>
        </p:nvSpPr>
        <p:spPr>
          <a:xfrm>
            <a:off x="8011266" y="5584269"/>
            <a:ext cx="3698550" cy="1012778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슬라이드 요소를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가지로 축소시킨다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너무 두껍고 큰 디자인보다는 가는 가로선 스타일로 깔끔하게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3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등분하고 일정시간이 지나면 다음 슬라이드로 넘어가게 만든다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891990C-9B54-4637-7594-844D531E8434}"/>
              </a:ext>
            </a:extLst>
          </p:cNvPr>
          <p:cNvSpPr/>
          <p:nvPr/>
        </p:nvSpPr>
        <p:spPr>
          <a:xfrm>
            <a:off x="580516" y="771853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1671CDF-EF01-8B66-3BEA-251DC31E74AC}"/>
              </a:ext>
            </a:extLst>
          </p:cNvPr>
          <p:cNvSpPr/>
          <p:nvPr/>
        </p:nvSpPr>
        <p:spPr>
          <a:xfrm>
            <a:off x="4235499" y="561023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3BF3AC-8EA7-4FB0-3C54-2ADA9060AC13}"/>
              </a:ext>
            </a:extLst>
          </p:cNvPr>
          <p:cNvSpPr txBox="1"/>
          <p:nvPr/>
        </p:nvSpPr>
        <p:spPr>
          <a:xfrm>
            <a:off x="889582" y="5581396"/>
            <a:ext cx="3351534" cy="754245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헤더 위에 회원가입이나 앱 설치를 유도할 수 있는 문구를 작지만 선명하게 표시하여 애매한 고객층에게 확신을 주도록 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endParaRPr lang="en-US" altLang="ko-KR" sz="1400" dirty="0">
              <a:solidFill>
                <a:srgbClr val="6D6D6D"/>
              </a:solidFill>
              <a:latin typeface="프리젠테이션 2 ExtraLight" pitchFamily="2" charset="-127"/>
              <a:ea typeface="프리젠테이션 2 ExtraLight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A046046-D16D-E7B5-4A52-D13B8F284F97}"/>
              </a:ext>
            </a:extLst>
          </p:cNvPr>
          <p:cNvSpPr/>
          <p:nvPr/>
        </p:nvSpPr>
        <p:spPr>
          <a:xfrm>
            <a:off x="7806273" y="5607364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585DD6-8991-3A9E-72C6-084B1E66FAE7}"/>
              </a:ext>
            </a:extLst>
          </p:cNvPr>
          <p:cNvSpPr/>
          <p:nvPr/>
        </p:nvSpPr>
        <p:spPr>
          <a:xfrm>
            <a:off x="547013" y="540657"/>
            <a:ext cx="6050324" cy="30646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C400DBF-64A1-8586-C38E-4973062AA4F4}"/>
              </a:ext>
            </a:extLst>
          </p:cNvPr>
          <p:cNvSpPr/>
          <p:nvPr/>
        </p:nvSpPr>
        <p:spPr>
          <a:xfrm>
            <a:off x="6750371" y="1889420"/>
            <a:ext cx="4914281" cy="2335496"/>
          </a:xfrm>
          <a:prstGeom prst="rect">
            <a:avLst/>
          </a:prstGeom>
          <a:noFill/>
          <a:ln w="12700">
            <a:solidFill>
              <a:srgbClr val="999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C5F3E2D-5556-67F7-08E2-58418A887270}"/>
              </a:ext>
            </a:extLst>
          </p:cNvPr>
          <p:cNvSpPr/>
          <p:nvPr/>
        </p:nvSpPr>
        <p:spPr>
          <a:xfrm>
            <a:off x="580517" y="437231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61DEE43-4A11-6ED2-D006-E4BD715E8015}"/>
              </a:ext>
            </a:extLst>
          </p:cNvPr>
          <p:cNvSpPr/>
          <p:nvPr/>
        </p:nvSpPr>
        <p:spPr>
          <a:xfrm>
            <a:off x="576742" y="3032345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FC3AF90-3D71-CEEA-F8BC-B0B2DBD518EF}"/>
              </a:ext>
            </a:extLst>
          </p:cNvPr>
          <p:cNvSpPr/>
          <p:nvPr/>
        </p:nvSpPr>
        <p:spPr>
          <a:xfrm>
            <a:off x="6744020" y="1887117"/>
            <a:ext cx="4930742" cy="325787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55788F-1124-B2E7-D69F-C128BA4094B5}"/>
              </a:ext>
            </a:extLst>
          </p:cNvPr>
          <p:cNvSpPr txBox="1"/>
          <p:nvPr/>
        </p:nvSpPr>
        <p:spPr>
          <a:xfrm>
            <a:off x="8424438" y="1599502"/>
            <a:ext cx="1566146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 err="1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뷸균형적인</a:t>
            </a: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 헤더 정렬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D550993-296E-EB6E-0EFB-19EF5285B882}"/>
              </a:ext>
            </a:extLst>
          </p:cNvPr>
          <p:cNvSpPr/>
          <p:nvPr/>
        </p:nvSpPr>
        <p:spPr>
          <a:xfrm>
            <a:off x="6940870" y="3106583"/>
            <a:ext cx="234630" cy="227167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EB6B5A-60D3-63F3-AB14-176BE86CD9FF}"/>
              </a:ext>
            </a:extLst>
          </p:cNvPr>
          <p:cNvSpPr/>
          <p:nvPr/>
        </p:nvSpPr>
        <p:spPr>
          <a:xfrm>
            <a:off x="8801420" y="4029484"/>
            <a:ext cx="795850" cy="134671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69762A-A90A-2D65-10A5-E253BC61ABD0}"/>
              </a:ext>
            </a:extLst>
          </p:cNvPr>
          <p:cNvSpPr txBox="1"/>
          <p:nvPr/>
        </p:nvSpPr>
        <p:spPr>
          <a:xfrm>
            <a:off x="7245272" y="3936035"/>
            <a:ext cx="1566146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중복되고</a:t>
            </a:r>
            <a:r>
              <a:rPr lang="en-US" altLang="ko-KR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사이즈가 큰 슬라이드 요소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B242751D-9858-060F-DB24-329B0D754C21}"/>
              </a:ext>
            </a:extLst>
          </p:cNvPr>
          <p:cNvCxnSpPr>
            <a:stCxn id="61" idx="2"/>
            <a:endCxn id="63" idx="1"/>
          </p:cNvCxnSpPr>
          <p:nvPr/>
        </p:nvCxnSpPr>
        <p:spPr>
          <a:xfrm rot="16200000" flipH="1">
            <a:off x="6795747" y="3596187"/>
            <a:ext cx="711963" cy="187087"/>
          </a:xfrm>
          <a:prstGeom prst="bentConnector2">
            <a:avLst/>
          </a:prstGeom>
          <a:ln>
            <a:solidFill>
              <a:srgbClr val="C251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52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A046B017-FF6E-DE95-A973-264645F9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30" y="1817755"/>
            <a:ext cx="4914000" cy="403357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CDBD19-8671-ACB6-D42C-093DBE66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9" y="548035"/>
            <a:ext cx="6040800" cy="226844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FA0A8D-B374-831B-BE05-C13592799743}"/>
              </a:ext>
            </a:extLst>
          </p:cNvPr>
          <p:cNvGrpSpPr/>
          <p:nvPr/>
        </p:nvGrpSpPr>
        <p:grpSpPr>
          <a:xfrm>
            <a:off x="6750371" y="5976749"/>
            <a:ext cx="4914281" cy="325791"/>
            <a:chOff x="6750371" y="4234718"/>
            <a:chExt cx="4914281" cy="32579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9EDAB1-E233-BB29-5AB3-ADEB12AFE164}"/>
                </a:ext>
              </a:extLst>
            </p:cNvPr>
            <p:cNvSpPr/>
            <p:nvPr/>
          </p:nvSpPr>
          <p:spPr>
            <a:xfrm>
              <a:off x="6750371" y="4234718"/>
              <a:ext cx="4914281" cy="325791"/>
            </a:xfrm>
            <a:prstGeom prst="rect">
              <a:avLst/>
            </a:prstGeom>
            <a:solidFill>
              <a:srgbClr val="466654"/>
            </a:solidFill>
            <a:ln w="12700"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77094-52CF-BA5C-1794-DB7975628A58}"/>
                </a:ext>
              </a:extLst>
            </p:cNvPr>
            <p:cNvSpPr txBox="1"/>
            <p:nvPr/>
          </p:nvSpPr>
          <p:spPr>
            <a:xfrm>
              <a:off x="8749839" y="4305280"/>
              <a:ext cx="86562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기존 </a:t>
              </a:r>
              <a:r>
                <a:rPr lang="ko-KR" altLang="en-US" sz="1200" dirty="0" err="1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모온</a:t>
              </a:r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 페이지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38E249-E545-2E15-64ED-BEF98E3660EC}"/>
              </a:ext>
            </a:extLst>
          </p:cNvPr>
          <p:cNvSpPr txBox="1"/>
          <p:nvPr/>
        </p:nvSpPr>
        <p:spPr>
          <a:xfrm>
            <a:off x="9731922" y="953572"/>
            <a:ext cx="1942840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섹션</a:t>
            </a:r>
            <a:r>
              <a:rPr lang="en-US" altLang="ko-KR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– </a:t>
            </a:r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제품 라인 소개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B3CACA-2F39-2DFF-5474-F639B6A5CCD0}"/>
              </a:ext>
            </a:extLst>
          </p:cNvPr>
          <p:cNvSpPr/>
          <p:nvPr/>
        </p:nvSpPr>
        <p:spPr>
          <a:xfrm>
            <a:off x="603521" y="608541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AE8C2F-EE23-9D1D-3C92-8CC15914BE1C}"/>
              </a:ext>
            </a:extLst>
          </p:cNvPr>
          <p:cNvSpPr/>
          <p:nvPr/>
        </p:nvSpPr>
        <p:spPr>
          <a:xfrm>
            <a:off x="547014" y="2881411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E8BCC0-795D-1D75-798D-EF299DE79062}"/>
              </a:ext>
            </a:extLst>
          </p:cNvPr>
          <p:cNvSpPr txBox="1"/>
          <p:nvPr/>
        </p:nvSpPr>
        <p:spPr>
          <a:xfrm>
            <a:off x="2563566" y="3057049"/>
            <a:ext cx="2017219" cy="229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레어로우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https://rareraw.com/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6A5AE-C0B1-6E6B-021F-C9147CB928A7}"/>
              </a:ext>
            </a:extLst>
          </p:cNvPr>
          <p:cNvSpPr txBox="1"/>
          <p:nvPr/>
        </p:nvSpPr>
        <p:spPr>
          <a:xfrm>
            <a:off x="781435" y="5267969"/>
            <a:ext cx="5474381" cy="754117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공간은 많이 차지하지만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비쥬얼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부분에서나 사용자 입장에서나 필요성이 느껴지지 않아 필요한 부분만 간추려 나타낸다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미출시상품과 단종상품은 삭제하고 단락 분리할 부분은 제외시키고 브랜드의 제품 라인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2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가지 </a:t>
            </a:r>
            <a:r>
              <a:rPr lang="en-US" altLang="ko-KR" sz="1400" dirty="0">
                <a:solidFill>
                  <a:schemeClr val="accent2"/>
                </a:solidFill>
                <a:latin typeface="프리젠테이션 4 Regular" pitchFamily="2" charset="-127"/>
                <a:ea typeface="프리젠테이션 4 Regular" pitchFamily="2" charset="-127"/>
                <a:cs typeface="Pretendard Medium" panose="02000603000000020004" pitchFamily="50" charset="-127"/>
              </a:rPr>
              <a:t>‘Clean on’, ‘Life on’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만 배치한다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7D0A657-A8DC-0408-42DB-B6D94D882307}"/>
              </a:ext>
            </a:extLst>
          </p:cNvPr>
          <p:cNvCxnSpPr>
            <a:cxnSpLocks/>
          </p:cNvCxnSpPr>
          <p:nvPr/>
        </p:nvCxnSpPr>
        <p:spPr>
          <a:xfrm>
            <a:off x="501730" y="4781751"/>
            <a:ext cx="5719523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87951F9E-AB0F-46D4-3CEC-29A1EDD4BD40}"/>
              </a:ext>
            </a:extLst>
          </p:cNvPr>
          <p:cNvSpPr/>
          <p:nvPr/>
        </p:nvSpPr>
        <p:spPr>
          <a:xfrm>
            <a:off x="584086" y="5293937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9" name="화살표: 굽음 28">
            <a:extLst>
              <a:ext uri="{FF2B5EF4-FFF2-40B4-BE49-F238E27FC236}">
                <a16:creationId xmlns:a16="http://schemas.microsoft.com/office/drawing/2014/main" id="{0AD04898-FADE-8BFF-87C0-984E7ED5CB53}"/>
              </a:ext>
            </a:extLst>
          </p:cNvPr>
          <p:cNvSpPr/>
          <p:nvPr/>
        </p:nvSpPr>
        <p:spPr>
          <a:xfrm flipH="1">
            <a:off x="6750371" y="1162659"/>
            <a:ext cx="479936" cy="646751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309464-59F3-3080-BB02-AE7775A859CE}"/>
              </a:ext>
            </a:extLst>
          </p:cNvPr>
          <p:cNvSpPr/>
          <p:nvPr/>
        </p:nvSpPr>
        <p:spPr>
          <a:xfrm>
            <a:off x="547013" y="540657"/>
            <a:ext cx="6050324" cy="23354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6BFA96-FAC6-EB0F-4BD7-F3D223BA19B6}"/>
              </a:ext>
            </a:extLst>
          </p:cNvPr>
          <p:cNvSpPr/>
          <p:nvPr/>
        </p:nvSpPr>
        <p:spPr>
          <a:xfrm>
            <a:off x="6754084" y="1809410"/>
            <a:ext cx="4914281" cy="4193757"/>
          </a:xfrm>
          <a:prstGeom prst="rect">
            <a:avLst/>
          </a:prstGeom>
          <a:noFill/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5539A9-511C-4231-47AD-776E64C5D64A}"/>
              </a:ext>
            </a:extLst>
          </p:cNvPr>
          <p:cNvSpPr/>
          <p:nvPr/>
        </p:nvSpPr>
        <p:spPr>
          <a:xfrm>
            <a:off x="8257165" y="4580779"/>
            <a:ext cx="918000" cy="1210421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AE071AE-0706-C277-C555-23E715B1D702}"/>
              </a:ext>
            </a:extLst>
          </p:cNvPr>
          <p:cNvSpPr/>
          <p:nvPr/>
        </p:nvSpPr>
        <p:spPr>
          <a:xfrm>
            <a:off x="9255542" y="4576424"/>
            <a:ext cx="917606" cy="1210421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525E9D-7378-E903-06DD-B1E7934F0229}"/>
              </a:ext>
            </a:extLst>
          </p:cNvPr>
          <p:cNvSpPr txBox="1"/>
          <p:nvPr/>
        </p:nvSpPr>
        <p:spPr>
          <a:xfrm>
            <a:off x="8476701" y="4314422"/>
            <a:ext cx="440826" cy="2193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미출시상품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6FF646-80F0-97D3-B8CA-1AF41BFB3279}"/>
              </a:ext>
            </a:extLst>
          </p:cNvPr>
          <p:cNvSpPr txBox="1"/>
          <p:nvPr/>
        </p:nvSpPr>
        <p:spPr>
          <a:xfrm>
            <a:off x="9538015" y="4312719"/>
            <a:ext cx="352662" cy="2193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단종상품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8F0023-5A4E-0BCD-8A0A-A7D3ACB3CF29}"/>
              </a:ext>
            </a:extLst>
          </p:cNvPr>
          <p:cNvSpPr/>
          <p:nvPr/>
        </p:nvSpPr>
        <p:spPr>
          <a:xfrm>
            <a:off x="10252492" y="4578419"/>
            <a:ext cx="917606" cy="1210421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9AB73-8C1F-92BC-9580-40910C670595}"/>
              </a:ext>
            </a:extLst>
          </p:cNvPr>
          <p:cNvSpPr txBox="1"/>
          <p:nvPr/>
        </p:nvSpPr>
        <p:spPr>
          <a:xfrm>
            <a:off x="10392301" y="4314714"/>
            <a:ext cx="637995" cy="2193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단락 분리</a:t>
            </a:r>
            <a:r>
              <a:rPr lang="en-US" altLang="ko-KR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(</a:t>
            </a: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강조</a:t>
            </a:r>
            <a:r>
              <a:rPr lang="en-US" altLang="ko-KR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0C9676D-BE8E-4E29-59AF-47EF973305F6}"/>
              </a:ext>
            </a:extLst>
          </p:cNvPr>
          <p:cNvSpPr/>
          <p:nvPr/>
        </p:nvSpPr>
        <p:spPr>
          <a:xfrm>
            <a:off x="6996689" y="2216863"/>
            <a:ext cx="2178476" cy="1370887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2AAB68-747B-276B-ED3D-16B496364A48}"/>
              </a:ext>
            </a:extLst>
          </p:cNvPr>
          <p:cNvSpPr txBox="1"/>
          <p:nvPr/>
        </p:nvSpPr>
        <p:spPr>
          <a:xfrm>
            <a:off x="7177048" y="1935875"/>
            <a:ext cx="1782227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어색한 </a:t>
            </a:r>
            <a:r>
              <a:rPr lang="ko-KR" altLang="en-US" sz="900" dirty="0" err="1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그라데이션</a:t>
            </a:r>
            <a:r>
              <a:rPr lang="en-US" altLang="ko-KR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낮은 사진 퀄리티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39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4E1E40-776F-B30E-755D-96520784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95" y="3276926"/>
            <a:ext cx="4914000" cy="1924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07AA38-EE5E-BA3C-A723-B283CE235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8" y="643106"/>
            <a:ext cx="6040800" cy="20576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68C3904-7402-1C8E-3408-E28AE1A751AD}"/>
              </a:ext>
            </a:extLst>
          </p:cNvPr>
          <p:cNvGrpSpPr/>
          <p:nvPr/>
        </p:nvGrpSpPr>
        <p:grpSpPr>
          <a:xfrm>
            <a:off x="6750371" y="5195811"/>
            <a:ext cx="4914281" cy="325791"/>
            <a:chOff x="6750371" y="4234718"/>
            <a:chExt cx="4914281" cy="32579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D4DD8C-5148-EC09-F571-3F493E200662}"/>
                </a:ext>
              </a:extLst>
            </p:cNvPr>
            <p:cNvSpPr/>
            <p:nvPr/>
          </p:nvSpPr>
          <p:spPr>
            <a:xfrm>
              <a:off x="6750371" y="4234718"/>
              <a:ext cx="4914281" cy="325791"/>
            </a:xfrm>
            <a:prstGeom prst="rect">
              <a:avLst/>
            </a:prstGeom>
            <a:solidFill>
              <a:srgbClr val="466654"/>
            </a:solidFill>
            <a:ln w="12700">
              <a:solidFill>
                <a:srgbClr val="466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F4B8CA-5CFF-49E6-3C7F-9554BFAFE832}"/>
                </a:ext>
              </a:extLst>
            </p:cNvPr>
            <p:cNvSpPr txBox="1"/>
            <p:nvPr/>
          </p:nvSpPr>
          <p:spPr>
            <a:xfrm>
              <a:off x="8749839" y="4305280"/>
              <a:ext cx="86562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기존 </a:t>
              </a:r>
              <a:r>
                <a:rPr lang="ko-KR" altLang="en-US" sz="1200" dirty="0" err="1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모온</a:t>
              </a:r>
              <a:r>
                <a:rPr lang="ko-KR" altLang="en-US" sz="1200" dirty="0">
                  <a:solidFill>
                    <a:schemeClr val="bg1"/>
                  </a:solidFill>
                  <a:latin typeface="프리젠테이션 4 Regular" pitchFamily="2" charset="-127"/>
                  <a:ea typeface="프리젠테이션 4 Regular" pitchFamily="2" charset="-127"/>
                  <a:cs typeface="Pretendard ExtraBold" panose="02000903000000020004" pitchFamily="50" charset="-127"/>
                </a:rPr>
                <a:t> 페이지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0A15B2-7035-1A02-4D5C-CA948F5D217C}"/>
              </a:ext>
            </a:extLst>
          </p:cNvPr>
          <p:cNvSpPr txBox="1"/>
          <p:nvPr/>
        </p:nvSpPr>
        <p:spPr>
          <a:xfrm>
            <a:off x="9704671" y="953572"/>
            <a:ext cx="1970091" cy="288147"/>
          </a:xfrm>
          <a:prstGeom prst="rect">
            <a:avLst/>
          </a:prstGeom>
          <a:noFill/>
        </p:spPr>
        <p:txBody>
          <a:bodyPr wrap="none" lIns="0" tIns="72000" rIns="0" bIns="0" rtlCol="0">
            <a:spAutoFit/>
          </a:bodyPr>
          <a:lstStyle/>
          <a:p>
            <a:pPr algn="r"/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섹션</a:t>
            </a:r>
            <a:r>
              <a:rPr lang="en-US" altLang="ko-KR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– </a:t>
            </a:r>
            <a:r>
              <a:rPr lang="ko-KR" altLang="en-US" sz="1400" dirty="0">
                <a:solidFill>
                  <a:srgbClr val="6D6D6D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인기 상품 소개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691B453-83CB-559C-C66C-147703303B22}"/>
              </a:ext>
            </a:extLst>
          </p:cNvPr>
          <p:cNvSpPr/>
          <p:nvPr/>
        </p:nvSpPr>
        <p:spPr>
          <a:xfrm>
            <a:off x="623521" y="638229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A3B3CE-DF7A-DE2D-F48F-71B2E6A44238}"/>
              </a:ext>
            </a:extLst>
          </p:cNvPr>
          <p:cNvSpPr/>
          <p:nvPr/>
        </p:nvSpPr>
        <p:spPr>
          <a:xfrm>
            <a:off x="547014" y="2726139"/>
            <a:ext cx="6050324" cy="6235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FD4734-EF64-BA76-DC7D-4A145EC76EF1}"/>
              </a:ext>
            </a:extLst>
          </p:cNvPr>
          <p:cNvSpPr txBox="1"/>
          <p:nvPr/>
        </p:nvSpPr>
        <p:spPr>
          <a:xfrm>
            <a:off x="2429171" y="2901777"/>
            <a:ext cx="2286010" cy="229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빌드웰러</a:t>
            </a:r>
            <a:r>
              <a:rPr lang="ko-KR" altLang="en-US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cs typeface="Pretendard ExtraBold" panose="02000903000000020004" pitchFamily="50" charset="-127"/>
              </a:rPr>
              <a:t>(https://builddweller.com/)</a:t>
            </a:r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843E25AE-E38D-C481-7A5E-3DE612E0388E}"/>
              </a:ext>
            </a:extLst>
          </p:cNvPr>
          <p:cNvSpPr/>
          <p:nvPr/>
        </p:nvSpPr>
        <p:spPr>
          <a:xfrm flipH="1">
            <a:off x="6750371" y="1162659"/>
            <a:ext cx="479936" cy="2098706"/>
          </a:xfrm>
          <a:prstGeom prst="bentArrow">
            <a:avLst>
              <a:gd name="adj1" fmla="val 0"/>
              <a:gd name="adj2" fmla="val 7920"/>
              <a:gd name="adj3" fmla="val 12949"/>
              <a:gd name="adj4" fmla="val 87051"/>
            </a:avLst>
          </a:prstGeom>
          <a:solidFill>
            <a:srgbClr val="466654"/>
          </a:solidFill>
          <a:ln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7C3EDD-A6B1-0510-ED62-08764DF7C5D6}"/>
              </a:ext>
            </a:extLst>
          </p:cNvPr>
          <p:cNvSpPr/>
          <p:nvPr/>
        </p:nvSpPr>
        <p:spPr>
          <a:xfrm>
            <a:off x="547013" y="540658"/>
            <a:ext cx="6050324" cy="21806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DDA550-C539-B02B-177F-71CA11A31E6E}"/>
              </a:ext>
            </a:extLst>
          </p:cNvPr>
          <p:cNvSpPr/>
          <p:nvPr/>
        </p:nvSpPr>
        <p:spPr>
          <a:xfrm>
            <a:off x="6754084" y="3261365"/>
            <a:ext cx="4914281" cy="1924651"/>
          </a:xfrm>
          <a:prstGeom prst="rect">
            <a:avLst/>
          </a:prstGeom>
          <a:noFill/>
          <a:ln w="12700">
            <a:solidFill>
              <a:srgbClr val="466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EDE00C-A75A-8C74-1DA6-BF57AA14A82B}"/>
              </a:ext>
            </a:extLst>
          </p:cNvPr>
          <p:cNvSpPr/>
          <p:nvPr/>
        </p:nvSpPr>
        <p:spPr>
          <a:xfrm>
            <a:off x="9204536" y="3665134"/>
            <a:ext cx="286221" cy="251348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50BE44-38DC-E95B-271D-603F2900A7AF}"/>
              </a:ext>
            </a:extLst>
          </p:cNvPr>
          <p:cNvSpPr txBox="1"/>
          <p:nvPr/>
        </p:nvSpPr>
        <p:spPr>
          <a:xfrm>
            <a:off x="8460665" y="3410762"/>
            <a:ext cx="1798919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어울리지 않는 </a:t>
            </a:r>
            <a:r>
              <a:rPr lang="ko-KR" altLang="en-US" sz="900" dirty="0" err="1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뱃지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79AEBF-D01A-E3FF-B82C-F32FDCC2C6F9}"/>
              </a:ext>
            </a:extLst>
          </p:cNvPr>
          <p:cNvSpPr/>
          <p:nvPr/>
        </p:nvSpPr>
        <p:spPr>
          <a:xfrm>
            <a:off x="9543977" y="4970006"/>
            <a:ext cx="558873" cy="148892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6DA455-0C80-89F5-444E-4AF336AE51EB}"/>
              </a:ext>
            </a:extLst>
          </p:cNvPr>
          <p:cNvSpPr txBox="1"/>
          <p:nvPr/>
        </p:nvSpPr>
        <p:spPr>
          <a:xfrm>
            <a:off x="8785383" y="4896674"/>
            <a:ext cx="794534" cy="2193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할인가</a:t>
            </a:r>
            <a:r>
              <a:rPr lang="en-US" altLang="ko-KR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=</a:t>
            </a:r>
            <a:r>
              <a:rPr lang="ko-KR" altLang="en-US" sz="900" dirty="0" err="1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정상가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6D7884-94AB-4DBD-5B87-BCB31832FAF7}"/>
              </a:ext>
            </a:extLst>
          </p:cNvPr>
          <p:cNvSpPr txBox="1"/>
          <p:nvPr/>
        </p:nvSpPr>
        <p:spPr>
          <a:xfrm>
            <a:off x="10272284" y="3336763"/>
            <a:ext cx="15016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하나의 목록에 디테일이 너무 많음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900" dirty="0">
                <a:solidFill>
                  <a:srgbClr val="C2513E"/>
                </a:solidFill>
                <a:latin typeface="프리젠테이션 6 SemiBold" pitchFamily="2" charset="-127"/>
                <a:ea typeface="프리젠테이션 6 SemiBold" pitchFamily="2" charset="-127"/>
                <a:cs typeface="Pretendard Medium" panose="02000603000000020004" pitchFamily="50" charset="-127"/>
              </a:rPr>
              <a:t>저가 제품 같음</a:t>
            </a:r>
            <a:endParaRPr lang="en-US" altLang="ko-KR" sz="900" dirty="0">
              <a:solidFill>
                <a:srgbClr val="C2513E"/>
              </a:solidFill>
              <a:latin typeface="프리젠테이션 6 SemiBold" pitchFamily="2" charset="-127"/>
              <a:ea typeface="프리젠테이션 6 SemiBold" pitchFamily="2" charset="-127"/>
              <a:cs typeface="Pretendard Medium" panose="020006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9253E04-0671-45E1-CB9A-333DD79D4B0E}"/>
              </a:ext>
            </a:extLst>
          </p:cNvPr>
          <p:cNvSpPr/>
          <p:nvPr/>
        </p:nvSpPr>
        <p:spPr>
          <a:xfrm>
            <a:off x="10458377" y="3652649"/>
            <a:ext cx="1145628" cy="1543161"/>
          </a:xfrm>
          <a:prstGeom prst="rect">
            <a:avLst/>
          </a:prstGeom>
          <a:solidFill>
            <a:srgbClr val="C2513E">
              <a:alpha val="20000"/>
            </a:srgbClr>
          </a:solidFill>
          <a:ln w="25400">
            <a:solidFill>
              <a:srgbClr val="C25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22B54D-EC80-65C4-293E-E3D1DD06B44F}"/>
              </a:ext>
            </a:extLst>
          </p:cNvPr>
          <p:cNvSpPr txBox="1"/>
          <p:nvPr/>
        </p:nvSpPr>
        <p:spPr>
          <a:xfrm>
            <a:off x="781435" y="5250551"/>
            <a:ext cx="5474381" cy="1012778"/>
          </a:xfrm>
          <a:prstGeom prst="rect">
            <a:avLst/>
          </a:prstGeom>
          <a:noFill/>
        </p:spPr>
        <p:txBody>
          <a:bodyPr wrap="square" lIns="180000" tIns="0" rIns="36000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상품 목록안에 너무 많은 디테일 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뱃지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이벤트내용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너무 긴 상품명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등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)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이 들어가 있으면 저가 상품 쇼핑몰 같은 느낌이 들 수 있다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상품 내용과 간략한 상품명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가격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할인가격만을 작고 선명하게 표기하고 썸네일 사진은 깔끔하게 </a:t>
            </a:r>
            <a:r>
              <a:rPr lang="ko-KR" altLang="en-US" sz="1400" dirty="0" err="1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누끼</a:t>
            </a:r>
            <a:r>
              <a:rPr lang="ko-KR" altLang="en-US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 따진 제품 사진이 중앙에 들어오게 배치한다</a:t>
            </a:r>
            <a:r>
              <a:rPr lang="en-US" altLang="ko-KR" sz="1400" dirty="0">
                <a:solidFill>
                  <a:srgbClr val="6D6D6D"/>
                </a:solidFill>
                <a:latin typeface="프리젠테이션 2 ExtraLight" pitchFamily="2" charset="-127"/>
                <a:ea typeface="프리젠테이션 2 ExtraLight" pitchFamily="2" charset="-127"/>
                <a:cs typeface="Pretendard Medium" panose="02000603000000020004" pitchFamily="50" charset="-127"/>
              </a:rPr>
              <a:t>.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28A0E0B-E96C-3AF0-A3DC-0293D24DFE8E}"/>
              </a:ext>
            </a:extLst>
          </p:cNvPr>
          <p:cNvCxnSpPr>
            <a:cxnSpLocks/>
          </p:cNvCxnSpPr>
          <p:nvPr/>
        </p:nvCxnSpPr>
        <p:spPr>
          <a:xfrm>
            <a:off x="501730" y="4781751"/>
            <a:ext cx="5719523" cy="0"/>
          </a:xfrm>
          <a:prstGeom prst="line">
            <a:avLst/>
          </a:prstGeom>
          <a:ln>
            <a:solidFill>
              <a:srgbClr val="6D6D6D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6C91070-59D3-3B40-3F41-DA5F4E586491}"/>
              </a:ext>
            </a:extLst>
          </p:cNvPr>
          <p:cNvSpPr/>
          <p:nvPr/>
        </p:nvSpPr>
        <p:spPr>
          <a:xfrm>
            <a:off x="584086" y="5276519"/>
            <a:ext cx="197349" cy="197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325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1120</Words>
  <Application>Microsoft Office PowerPoint</Application>
  <PresentationFormat>와이드스크린</PresentationFormat>
  <Paragraphs>245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Pretendard</vt:lpstr>
      <vt:lpstr>Pretendard ExtraBold</vt:lpstr>
      <vt:lpstr>Pretendard ExtraLight</vt:lpstr>
      <vt:lpstr>Pretendard Light</vt:lpstr>
      <vt:lpstr>Pretendard Medium</vt:lpstr>
      <vt:lpstr>Pretendard SemiBold</vt:lpstr>
      <vt:lpstr>맑은 고딕</vt:lpstr>
      <vt:lpstr>프리젠테이션 2 ExtraLight</vt:lpstr>
      <vt:lpstr>프리젠테이션 4 Regular</vt:lpstr>
      <vt:lpstr>프리젠테이션 5 Medium</vt:lpstr>
      <vt:lpstr>프리젠테이션 6 SemiBold</vt:lpstr>
      <vt:lpstr>프리젠테이션 7 Bold</vt:lpstr>
      <vt:lpstr>Arial</vt:lpstr>
      <vt:lpstr>Mo-on_small_2021_new</vt:lpstr>
      <vt:lpstr>Office 테마</vt:lpstr>
      <vt:lpstr>mo-on 웹페이지 리디자인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시각디자인 리서치 분석</dc:title>
  <dc:creator>G</dc:creator>
  <cp:lastModifiedBy>G</cp:lastModifiedBy>
  <cp:revision>9</cp:revision>
  <dcterms:created xsi:type="dcterms:W3CDTF">2024-05-13T03:41:58Z</dcterms:created>
  <dcterms:modified xsi:type="dcterms:W3CDTF">2024-08-21T06:25:30Z</dcterms:modified>
</cp:coreProperties>
</file>